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0.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theme/themeOverride2.xml" ContentType="application/vnd.openxmlformats-officedocument.themeOverride+xml"/>
  <Override PartName="/ppt/notesSlides/notesSlide26.xml" ContentType="application/vnd.openxmlformats-officedocument.presentationml.notesSlide+xml"/>
  <Override PartName="/ppt/theme/themeOverride3.xml" ContentType="application/vnd.openxmlformats-officedocument.themeOverride+xml"/>
  <Override PartName="/ppt/notesSlides/notesSlide27.xml" ContentType="application/vnd.openxmlformats-officedocument.presentationml.notesSlide+xml"/>
  <Override PartName="/ppt/theme/themeOverride4.xml" ContentType="application/vnd.openxmlformats-officedocument.themeOverride+xml"/>
  <Override PartName="/ppt/notesSlides/notesSlide28.xml" ContentType="application/vnd.openxmlformats-officedocument.presentationml.notesSlide+xml"/>
  <Override PartName="/ppt/theme/themeOverride5.xml" ContentType="application/vnd.openxmlformats-officedocument.themeOverride+xml"/>
  <Override PartName="/ppt/notesSlides/notesSlide29.xml" ContentType="application/vnd.openxmlformats-officedocument.presentationml.notesSlide+xml"/>
  <Override PartName="/ppt/theme/themeOverride6.xml" ContentType="application/vnd.openxmlformats-officedocument.themeOverride+xml"/>
  <Override PartName="/ppt/notesSlides/notesSlide30.xml" ContentType="application/vnd.openxmlformats-officedocument.presentationml.notesSlide+xml"/>
  <Override PartName="/ppt/theme/themeOverride7.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31"/>
  </p:notesMasterIdLst>
  <p:sldIdLst>
    <p:sldId id="257" r:id="rId3"/>
    <p:sldId id="258" r:id="rId4"/>
    <p:sldId id="259" r:id="rId5"/>
    <p:sldId id="260" r:id="rId6"/>
    <p:sldId id="261" r:id="rId7"/>
    <p:sldId id="263" r:id="rId8"/>
    <p:sldId id="264" r:id="rId9"/>
    <p:sldId id="265" r:id="rId10"/>
    <p:sldId id="266" r:id="rId11"/>
    <p:sldId id="267" r:id="rId12"/>
    <p:sldId id="262" r:id="rId13"/>
    <p:sldId id="268" r:id="rId14"/>
    <p:sldId id="269" r:id="rId15"/>
    <p:sldId id="385" r:id="rId16"/>
    <p:sldId id="270" r:id="rId17"/>
    <p:sldId id="271" r:id="rId18"/>
    <p:sldId id="272" r:id="rId19"/>
    <p:sldId id="273" r:id="rId20"/>
    <p:sldId id="274" r:id="rId21"/>
    <p:sldId id="387" r:id="rId22"/>
    <p:sldId id="389" r:id="rId23"/>
    <p:sldId id="391" r:id="rId24"/>
    <p:sldId id="392" r:id="rId25"/>
    <p:sldId id="393" r:id="rId26"/>
    <p:sldId id="394" r:id="rId27"/>
    <p:sldId id="395" r:id="rId28"/>
    <p:sldId id="470" r:id="rId29"/>
    <p:sldId id="471" r:id="rId30"/>
    <p:sldId id="472" r:id="rId31"/>
    <p:sldId id="473" r:id="rId32"/>
    <p:sldId id="474" r:id="rId33"/>
    <p:sldId id="475" r:id="rId34"/>
    <p:sldId id="476" r:id="rId35"/>
    <p:sldId id="403" r:id="rId36"/>
    <p:sldId id="404" r:id="rId37"/>
    <p:sldId id="405" r:id="rId38"/>
    <p:sldId id="406" r:id="rId39"/>
    <p:sldId id="407" r:id="rId40"/>
    <p:sldId id="408" r:id="rId41"/>
    <p:sldId id="409" r:id="rId42"/>
    <p:sldId id="410" r:id="rId43"/>
    <p:sldId id="411" r:id="rId44"/>
    <p:sldId id="412" r:id="rId45"/>
    <p:sldId id="413" r:id="rId46"/>
    <p:sldId id="414" r:id="rId47"/>
    <p:sldId id="415" r:id="rId48"/>
    <p:sldId id="416" r:id="rId49"/>
    <p:sldId id="417" r:id="rId50"/>
    <p:sldId id="418" r:id="rId51"/>
    <p:sldId id="419" r:id="rId52"/>
    <p:sldId id="420" r:id="rId53"/>
    <p:sldId id="421" r:id="rId54"/>
    <p:sldId id="422" r:id="rId55"/>
    <p:sldId id="423" r:id="rId56"/>
    <p:sldId id="424" r:id="rId57"/>
    <p:sldId id="425" r:id="rId58"/>
    <p:sldId id="426" r:id="rId59"/>
    <p:sldId id="427" r:id="rId60"/>
    <p:sldId id="428" r:id="rId61"/>
    <p:sldId id="429" r:id="rId62"/>
    <p:sldId id="430" r:id="rId63"/>
    <p:sldId id="431" r:id="rId64"/>
    <p:sldId id="432" r:id="rId65"/>
    <p:sldId id="433" r:id="rId66"/>
    <p:sldId id="434" r:id="rId67"/>
    <p:sldId id="435" r:id="rId68"/>
    <p:sldId id="436" r:id="rId69"/>
    <p:sldId id="437" r:id="rId70"/>
    <p:sldId id="438" r:id="rId71"/>
    <p:sldId id="439" r:id="rId72"/>
    <p:sldId id="440" r:id="rId73"/>
    <p:sldId id="441" r:id="rId74"/>
    <p:sldId id="442" r:id="rId75"/>
    <p:sldId id="443" r:id="rId76"/>
    <p:sldId id="444" r:id="rId77"/>
    <p:sldId id="445" r:id="rId78"/>
    <p:sldId id="446" r:id="rId79"/>
    <p:sldId id="447" r:id="rId80"/>
    <p:sldId id="448" r:id="rId81"/>
    <p:sldId id="449" r:id="rId82"/>
    <p:sldId id="450" r:id="rId83"/>
    <p:sldId id="451" r:id="rId84"/>
    <p:sldId id="452" r:id="rId85"/>
    <p:sldId id="453" r:id="rId86"/>
    <p:sldId id="454" r:id="rId87"/>
    <p:sldId id="455" r:id="rId88"/>
    <p:sldId id="456" r:id="rId89"/>
    <p:sldId id="457" r:id="rId90"/>
    <p:sldId id="458" r:id="rId91"/>
    <p:sldId id="459" r:id="rId92"/>
    <p:sldId id="460" r:id="rId93"/>
    <p:sldId id="461" r:id="rId94"/>
    <p:sldId id="462" r:id="rId95"/>
    <p:sldId id="463" r:id="rId96"/>
    <p:sldId id="464" r:id="rId97"/>
    <p:sldId id="465" r:id="rId98"/>
    <p:sldId id="466" r:id="rId99"/>
    <p:sldId id="467" r:id="rId100"/>
    <p:sldId id="468" r:id="rId101"/>
    <p:sldId id="355" r:id="rId102"/>
    <p:sldId id="356" r:id="rId103"/>
    <p:sldId id="358" r:id="rId104"/>
    <p:sldId id="359" r:id="rId105"/>
    <p:sldId id="360" r:id="rId106"/>
    <p:sldId id="357" r:id="rId107"/>
    <p:sldId id="361" r:id="rId108"/>
    <p:sldId id="362" r:id="rId109"/>
    <p:sldId id="363" r:id="rId110"/>
    <p:sldId id="364" r:id="rId111"/>
    <p:sldId id="365" r:id="rId112"/>
    <p:sldId id="366" r:id="rId113"/>
    <p:sldId id="384"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78" r:id="rId127"/>
    <p:sldId id="379" r:id="rId128"/>
    <p:sldId id="469" r:id="rId129"/>
    <p:sldId id="386"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258"/>
            <p14:sldId id="259"/>
            <p14:sldId id="260"/>
            <p14:sldId id="261"/>
            <p14:sldId id="263"/>
            <p14:sldId id="264"/>
            <p14:sldId id="265"/>
            <p14:sldId id="266"/>
            <p14:sldId id="267"/>
            <p14:sldId id="262"/>
            <p14:sldId id="268"/>
            <p14:sldId id="269"/>
            <p14:sldId id="385"/>
            <p14:sldId id="270"/>
            <p14:sldId id="271"/>
            <p14:sldId id="272"/>
            <p14:sldId id="273"/>
          </p14:sldIdLst>
        </p14:section>
        <p14:section name="Approaches to Conflict Resolution" id="{DE8BD4BF-C705-4F5B-BC06-3B6C5E336B2C}">
          <p14:sldIdLst>
            <p14:sldId id="274"/>
            <p14:sldId id="387"/>
            <p14:sldId id="389"/>
            <p14:sldId id="391"/>
            <p14:sldId id="392"/>
            <p14:sldId id="393"/>
            <p14:sldId id="394"/>
            <p14:sldId id="395"/>
            <p14:sldId id="470"/>
            <p14:sldId id="471"/>
            <p14:sldId id="472"/>
            <p14:sldId id="473"/>
            <p14:sldId id="474"/>
            <p14:sldId id="475"/>
            <p14:sldId id="476"/>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84"/>
            <p14:sldId id="367"/>
            <p14:sldId id="368"/>
            <p14:sldId id="369"/>
          </p14:sldIdLst>
        </p14:section>
        <p14:section name="Managing Conflicts" id="{225836D9-F40F-40F2-B4E7-A6ABF741D7DC}">
          <p14:sldIdLst>
            <p14:sldId id="370"/>
            <p14:sldId id="371"/>
            <p14:sldId id="372"/>
            <p14:sldId id="373"/>
            <p14:sldId id="374"/>
            <p14:sldId id="375"/>
            <p14:sldId id="376"/>
            <p14:sldId id="377"/>
            <p14:sldId id="380"/>
            <p14:sldId id="378"/>
            <p14:sldId id="379"/>
            <p14:sldId id="469"/>
          </p14:sldIdLst>
        </p14:section>
        <p14:section name="Summary" id="{B8535AD8-BA2E-45B2-86DD-88EEDA8F6E60}">
          <p14:sldIdLst>
            <p14:sldId id="3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F2A"/>
    <a:srgbClr val="F2EEF1"/>
    <a:srgbClr val="8D457A"/>
    <a:srgbClr val="3A4E62"/>
    <a:srgbClr val="3A4D61"/>
    <a:srgbClr val="0100FE"/>
    <a:srgbClr val="FF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5621" autoAdjust="0"/>
  </p:normalViewPr>
  <p:slideViewPr>
    <p:cSldViewPr snapToGrid="0">
      <p:cViewPr varScale="1">
        <p:scale>
          <a:sx n="86" d="100"/>
          <a:sy n="86" d="100"/>
        </p:scale>
        <p:origin x="12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a:t>
            </a:fld>
            <a:endParaRPr lang="en-US"/>
          </a:p>
        </p:txBody>
      </p:sp>
    </p:spTree>
    <p:extLst>
      <p:ext uri="{BB962C8B-B14F-4D97-AF65-F5344CB8AC3E}">
        <p14:creationId xmlns:p14="http://schemas.microsoft.com/office/powerpoint/2010/main" val="382649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a:t>
            </a:r>
          </a:p>
        </p:txBody>
      </p:sp>
      <p:sp>
        <p:nvSpPr>
          <p:cNvPr id="4" name="Slide Number Placeholder 3"/>
          <p:cNvSpPr>
            <a:spLocks noGrp="1"/>
          </p:cNvSpPr>
          <p:nvPr>
            <p:ph type="sldNum" sz="quarter" idx="5"/>
          </p:nvPr>
        </p:nvSpPr>
        <p:spPr/>
        <p:txBody>
          <a:bodyPr/>
          <a:lstStyle/>
          <a:p>
            <a:fld id="{EAF8C554-03C4-49CD-BD28-2CD99286DF87}" type="slidenum">
              <a:rPr lang="en-US" smtClean="0"/>
              <a:t>111</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21170681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t>
            </a:r>
            <a:r>
              <a:rPr lang="en-US" dirty="0" err="1"/>
              <a:t>authoritive</a:t>
            </a:r>
            <a:r>
              <a:rPr lang="en-US" dirty="0"/>
              <a:t>,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a:p>
            <a:endParaRPr lang="en-US" dirty="0"/>
          </a:p>
          <a:p>
            <a:r>
              <a:rPr lang="en-US" dirty="0"/>
              <a:t>If you have any interest in psychology, this is a good topic to research more.</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118</a:t>
            </a:fld>
            <a:endParaRPr lang="en-US"/>
          </a:p>
        </p:txBody>
      </p:sp>
    </p:spTree>
    <p:extLst>
      <p:ext uri="{BB962C8B-B14F-4D97-AF65-F5344CB8AC3E}">
        <p14:creationId xmlns:p14="http://schemas.microsoft.com/office/powerpoint/2010/main" val="8806980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119</a:t>
            </a:fld>
            <a:endParaRPr lang="en-US"/>
          </a:p>
        </p:txBody>
      </p:sp>
    </p:spTree>
    <p:extLst>
      <p:ext uri="{BB962C8B-B14F-4D97-AF65-F5344CB8AC3E}">
        <p14:creationId xmlns:p14="http://schemas.microsoft.com/office/powerpoint/2010/main" val="550609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120</a:t>
            </a:fld>
            <a:endParaRPr lang="en-US"/>
          </a:p>
        </p:txBody>
      </p:sp>
    </p:spTree>
    <p:extLst>
      <p:ext uri="{BB962C8B-B14F-4D97-AF65-F5344CB8AC3E}">
        <p14:creationId xmlns:p14="http://schemas.microsoft.com/office/powerpoint/2010/main" val="1797667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121</a:t>
            </a:fld>
            <a:endParaRPr lang="en-US"/>
          </a:p>
        </p:txBody>
      </p:sp>
    </p:spTree>
    <p:extLst>
      <p:ext uri="{BB962C8B-B14F-4D97-AF65-F5344CB8AC3E}">
        <p14:creationId xmlns:p14="http://schemas.microsoft.com/office/powerpoint/2010/main" val="10784462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122</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123</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124</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125</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126</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127</a:t>
            </a:fld>
            <a:endParaRPr lang="en-US"/>
          </a:p>
        </p:txBody>
      </p:sp>
    </p:spTree>
    <p:extLst>
      <p:ext uri="{BB962C8B-B14F-4D97-AF65-F5344CB8AC3E}">
        <p14:creationId xmlns:p14="http://schemas.microsoft.com/office/powerpoint/2010/main" val="9494489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128</a:t>
            </a:fld>
            <a:endParaRPr lang="en-US"/>
          </a:p>
        </p:txBody>
      </p:sp>
    </p:spTree>
    <p:extLst>
      <p:ext uri="{BB962C8B-B14F-4D97-AF65-F5344CB8AC3E}">
        <p14:creationId xmlns:p14="http://schemas.microsoft.com/office/powerpoint/2010/main" val="301380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$359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4007287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16</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19</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20</a:t>
            </a:fld>
            <a:endParaRPr lang="en-US"/>
          </a:p>
        </p:txBody>
      </p:sp>
    </p:spTree>
    <p:extLst>
      <p:ext uri="{BB962C8B-B14F-4D97-AF65-F5344CB8AC3E}">
        <p14:creationId xmlns:p14="http://schemas.microsoft.com/office/powerpoint/2010/main" val="315669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227272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2</a:t>
            </a:fld>
            <a:endParaRPr lang="en-US"/>
          </a:p>
        </p:txBody>
      </p:sp>
    </p:spTree>
    <p:extLst>
      <p:ext uri="{BB962C8B-B14F-4D97-AF65-F5344CB8AC3E}">
        <p14:creationId xmlns:p14="http://schemas.microsoft.com/office/powerpoint/2010/main" val="486257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involves a rational problem-solving approach.  More succinctly, this approach has disputing parties solve their differences by first</a:t>
            </a:r>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2792309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the issues, then</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2000214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alternative approaches, and finally</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1690275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646216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1034367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283024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3296239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2831395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62086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156357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2736166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4041036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3217689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1000104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928041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2331165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2257620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3953671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4216783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341824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4</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2251895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9028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156581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414857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2454855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969467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2193929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2320418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3142343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232703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72745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4193479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57830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335986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Both parties are not satisfied</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88604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2678567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227757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29028311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8964028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415372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26985657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1231180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4101810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42515328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40495972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2010038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2493654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1655091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42063341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Assertiveness is the hallmark of this approach, and those employing this approach</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1050721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to address the conflict head-on.  It might involve high levels of emotions as the parties establish positions in what can sometimes evolve into hostile communications.</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405892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2378052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235221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31823149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37413848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8222804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13188005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2802829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20145237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285549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6546059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41954504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8534886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Dealing with problems is a PMI-ism; therefore, withdrawal is not usually not the best choice for resolving conflict, though there may situations where it is necessary.</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23205957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15021694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555813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40298752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4368061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25615967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1301854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30278756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93</a:t>
            </a:fld>
            <a:endParaRPr lang="en-US"/>
          </a:p>
        </p:txBody>
      </p:sp>
    </p:spTree>
    <p:extLst>
      <p:ext uri="{BB962C8B-B14F-4D97-AF65-F5344CB8AC3E}">
        <p14:creationId xmlns:p14="http://schemas.microsoft.com/office/powerpoint/2010/main" val="13923045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94</a:t>
            </a:fld>
            <a:endParaRPr lang="en-US"/>
          </a:p>
        </p:txBody>
      </p:sp>
    </p:spTree>
    <p:extLst>
      <p:ext uri="{BB962C8B-B14F-4D97-AF65-F5344CB8AC3E}">
        <p14:creationId xmlns:p14="http://schemas.microsoft.com/office/powerpoint/2010/main" val="22513650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95</a:t>
            </a:fld>
            <a:endParaRPr lang="en-US"/>
          </a:p>
        </p:txBody>
      </p:sp>
    </p:spTree>
    <p:extLst>
      <p:ext uri="{BB962C8B-B14F-4D97-AF65-F5344CB8AC3E}">
        <p14:creationId xmlns:p14="http://schemas.microsoft.com/office/powerpoint/2010/main" val="16557048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96</a:t>
            </a:fld>
            <a:endParaRPr lang="en-US"/>
          </a:p>
        </p:txBody>
      </p:sp>
    </p:spTree>
    <p:extLst>
      <p:ext uri="{BB962C8B-B14F-4D97-AF65-F5344CB8AC3E}">
        <p14:creationId xmlns:p14="http://schemas.microsoft.com/office/powerpoint/2010/main" val="5045409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97</a:t>
            </a:fld>
            <a:endParaRPr lang="en-US"/>
          </a:p>
        </p:txBody>
      </p:sp>
    </p:spTree>
    <p:extLst>
      <p:ext uri="{BB962C8B-B14F-4D97-AF65-F5344CB8AC3E}">
        <p14:creationId xmlns:p14="http://schemas.microsoft.com/office/powerpoint/2010/main" val="19073977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solidFill>
                  <a:schemeClr val="bg1"/>
                </a:solidFill>
              </a:rPr>
              <a:t>Interpreted as agreement</a:t>
            </a:r>
          </a:p>
        </p:txBody>
      </p:sp>
      <p:sp>
        <p:nvSpPr>
          <p:cNvPr id="4" name="Slide Number Placeholder 3"/>
          <p:cNvSpPr>
            <a:spLocks noGrp="1"/>
          </p:cNvSpPr>
          <p:nvPr>
            <p:ph type="sldNum" sz="quarter" idx="5"/>
          </p:nvPr>
        </p:nvSpPr>
        <p:spPr/>
        <p:txBody>
          <a:bodyPr/>
          <a:lstStyle/>
          <a:p>
            <a:fld id="{EAF8C554-03C4-49CD-BD28-2CD99286DF87}" type="slidenum">
              <a:rPr lang="en-US" smtClean="0"/>
              <a:t>98</a:t>
            </a:fld>
            <a:endParaRPr lang="en-US"/>
          </a:p>
        </p:txBody>
      </p:sp>
    </p:spTree>
    <p:extLst>
      <p:ext uri="{BB962C8B-B14F-4D97-AF65-F5344CB8AC3E}">
        <p14:creationId xmlns:p14="http://schemas.microsoft.com/office/powerpoint/2010/main" val="6934046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99</a:t>
            </a:fld>
            <a:endParaRPr lang="en-US"/>
          </a:p>
        </p:txBody>
      </p:sp>
    </p:spTree>
    <p:extLst>
      <p:ext uri="{BB962C8B-B14F-4D97-AF65-F5344CB8AC3E}">
        <p14:creationId xmlns:p14="http://schemas.microsoft.com/office/powerpoint/2010/main" val="32139931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100</a:t>
            </a:fld>
            <a:endParaRPr lang="en-US"/>
          </a:p>
        </p:txBody>
      </p:sp>
    </p:spTree>
    <p:extLst>
      <p:ext uri="{BB962C8B-B14F-4D97-AF65-F5344CB8AC3E}">
        <p14:creationId xmlns:p14="http://schemas.microsoft.com/office/powerpoint/2010/main" val="31746129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110</a:t>
            </a:fld>
            <a:endParaRPr lang="en-US"/>
          </a:p>
        </p:txBody>
      </p:sp>
    </p:spTree>
    <p:extLst>
      <p:ext uri="{BB962C8B-B14F-4D97-AF65-F5344CB8AC3E}">
        <p14:creationId xmlns:p14="http://schemas.microsoft.com/office/powerpoint/2010/main" val="3031644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8D457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gif"/></Relationships>
</file>

<file path=ppt/slides/_rels/slide1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3.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gif"/></Relationships>
</file>

<file path=ppt/slides/_rels/slide1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4.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gi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hemeOverride" Target="../theme/themeOverride2.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hemeOverride" Target="../theme/themeOverride3.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hemeOverride" Target="../theme/themeOverride4.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hemeOverride" Target="../theme/themeOverride5.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hemeOverride" Target="../theme/themeOverride6.xml"/><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hemeOverride" Target="../theme/themeOverride7.xml"/><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t>“Pat and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1015061" y="1065815"/>
            <a:ext cx="3779520" cy="4726369"/>
          </a:xfrm>
          <a:prstGeom prst="ellipse">
            <a:avLst/>
          </a:prstGeom>
          <a:ln>
            <a:noFill/>
          </a:ln>
          <a:effectLst>
            <a:softEdge rad="112500"/>
          </a:effectLst>
        </p:spPr>
      </p:pic>
      <p:sp>
        <p:nvSpPr>
          <p:cNvPr id="4" name="TextBox 3">
            <a:extLst>
              <a:ext uri="{FF2B5EF4-FFF2-40B4-BE49-F238E27FC236}">
                <a16:creationId xmlns:a16="http://schemas.microsoft.com/office/drawing/2014/main" id="{A773C201-A6D8-7438-6536-792D3C364CF8}"/>
              </a:ext>
            </a:extLst>
          </p:cNvPr>
          <p:cNvSpPr txBox="1"/>
          <p:nvPr/>
        </p:nvSpPr>
        <p:spPr>
          <a:xfrm>
            <a:off x="5108089" y="1244235"/>
            <a:ext cx="6333062" cy="3477875"/>
          </a:xfrm>
          <a:prstGeom prst="rect">
            <a:avLst/>
          </a:prstGeom>
          <a:noFill/>
        </p:spPr>
        <p:txBody>
          <a:bodyPr wrap="square" rtlCol="0">
            <a:spAutoFit/>
          </a:bodyPr>
          <a:lstStyle/>
          <a:p>
            <a:r>
              <a:rPr lang="en-US" sz="4400" dirty="0"/>
              <a:t>How can there be peace without people understanding each other; and how can this be if they don’t know each other?</a:t>
            </a:r>
          </a:p>
        </p:txBody>
      </p:sp>
      <p:sp>
        <p:nvSpPr>
          <p:cNvPr id="5" name="TextBox 4">
            <a:extLst>
              <a:ext uri="{FF2B5EF4-FFF2-40B4-BE49-F238E27FC236}">
                <a16:creationId xmlns:a16="http://schemas.microsoft.com/office/drawing/2014/main" id="{D8C8C010-B88E-25F6-C5A2-9E0203E8F7A0}"/>
              </a:ext>
            </a:extLst>
          </p:cNvPr>
          <p:cNvSpPr txBox="1"/>
          <p:nvPr/>
        </p:nvSpPr>
        <p:spPr>
          <a:xfrm>
            <a:off x="5108089" y="4722110"/>
            <a:ext cx="2686569" cy="523220"/>
          </a:xfrm>
          <a:prstGeom prst="rect">
            <a:avLst/>
          </a:prstGeom>
          <a:noFill/>
        </p:spPr>
        <p:txBody>
          <a:bodyPr wrap="none" rtlCol="0">
            <a:spAutoFit/>
          </a:bodyPr>
          <a:lstStyle/>
          <a:p>
            <a:r>
              <a:rPr lang="en-US" sz="2800" dirty="0">
                <a:solidFill>
                  <a:schemeClr val="bg1">
                    <a:lumMod val="65000"/>
                  </a:schemeClr>
                </a:solidFill>
              </a:rPr>
              <a:t>Lester B. Pearson</a:t>
            </a:r>
          </a:p>
        </p:txBody>
      </p:sp>
    </p:spTree>
    <p:extLst>
      <p:ext uri="{BB962C8B-B14F-4D97-AF65-F5344CB8AC3E}">
        <p14:creationId xmlns:p14="http://schemas.microsoft.com/office/powerpoint/2010/main" val="32421620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fontScale="90000"/>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Everyone is different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2151668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8D457A"/>
                </a:solidFill>
              </a:rPr>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3A4E62"/>
                </a:solidFill>
              </a:rPr>
              <a:t>chadgreen@chadgreen.com</a:t>
            </a:r>
          </a:p>
          <a:p>
            <a:pPr marL="0" indent="0">
              <a:buFont typeface="Arial" panose="020B0604020202020204" pitchFamily="34" charset="0"/>
              <a:buNone/>
            </a:pPr>
            <a:r>
              <a:rPr lang="en-US" sz="4000" dirty="0">
                <a:solidFill>
                  <a:srgbClr val="3A4E62"/>
                </a:solidFill>
              </a:rPr>
              <a:t>TaleLearnCode</a:t>
            </a:r>
          </a:p>
          <a:p>
            <a:pPr marL="0" indent="0">
              <a:buFont typeface="Arial" panose="020B0604020202020204" pitchFamily="34" charset="0"/>
              <a:buNone/>
            </a:pPr>
            <a:r>
              <a:rPr lang="en-US" sz="4000" dirty="0">
                <a:solidFill>
                  <a:srgbClr val="3A4E62"/>
                </a:solidFill>
              </a:rPr>
              <a:t>ChadGreen.com</a:t>
            </a:r>
          </a:p>
          <a:p>
            <a:pPr marL="0" indent="0">
              <a:buFont typeface="Arial" panose="020B0604020202020204" pitchFamily="34" charset="0"/>
              <a:buNone/>
            </a:pPr>
            <a:r>
              <a:rPr lang="en-US" sz="4000" dirty="0" err="1">
                <a:solidFill>
                  <a:srgbClr val="3A4E62"/>
                </a:solidFill>
              </a:rPr>
              <a:t>ChadGreen</a:t>
            </a:r>
            <a:r>
              <a:rPr lang="en-US" sz="4000" dirty="0">
                <a:solidFill>
                  <a:srgbClr val="3A4E62"/>
                </a:solidFill>
              </a:rPr>
              <a:t> &amp; TaleLearnCode</a:t>
            </a:r>
          </a:p>
          <a:p>
            <a:pPr marL="0" indent="0">
              <a:buFont typeface="Arial" panose="020B0604020202020204" pitchFamily="34" charset="0"/>
              <a:buNone/>
            </a:pPr>
            <a:r>
              <a:rPr lang="en-US" sz="4000" dirty="0" err="1">
                <a:solidFill>
                  <a:srgbClr val="3A4E62"/>
                </a:solidFill>
              </a:rPr>
              <a:t>ChadwickEGreen</a:t>
            </a:r>
            <a:endParaRPr lang="en-US" sz="4000" dirty="0">
              <a:solidFill>
                <a:srgbClr val="3A4E62"/>
              </a:solidFill>
            </a:endParaRPr>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24755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EA5F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rgbClr val="F2EEF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3" name="Picture 12">
            <a:extLst>
              <a:ext uri="{FF2B5EF4-FFF2-40B4-BE49-F238E27FC236}">
                <a16:creationId xmlns:a16="http://schemas.microsoft.com/office/drawing/2014/main" id="{613A7B19-D021-EC42-4814-6364FCD51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128" y="1452715"/>
            <a:ext cx="8131744" cy="4870025"/>
          </a:xfrm>
          <a:prstGeom prst="rect">
            <a:avLst/>
          </a:prstGeom>
        </p:spPr>
      </p:pic>
    </p:spTree>
    <p:extLst>
      <p:ext uri="{BB962C8B-B14F-4D97-AF65-F5344CB8AC3E}">
        <p14:creationId xmlns:p14="http://schemas.microsoft.com/office/powerpoint/2010/main" val="166014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t>Peace is not the absence of conflict,</a:t>
                </a:r>
                <a:r>
                  <a:rPr lang="en-US" sz="4400" dirty="0">
                    <a:solidFill>
                      <a:schemeClr val="bg1"/>
                    </a:solidFill>
                  </a:rPr>
                  <a:t> </a:t>
                </a:r>
                <a:r>
                  <a:rPr lang="en-US" sz="4400" dirty="0">
                    <a:solidFill>
                      <a:srgbClr val="EA5F2A"/>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8D457A"/>
                </a:solidFill>
              </a:rPr>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3A4E62"/>
                </a:solidFill>
              </a:rPr>
              <a:t>chadgreen@chadgreen.com</a:t>
            </a:r>
          </a:p>
          <a:p>
            <a:pPr marL="0" indent="0">
              <a:buFont typeface="Arial" panose="020B0604020202020204" pitchFamily="34" charset="0"/>
              <a:buNone/>
            </a:pPr>
            <a:r>
              <a:rPr lang="en-US" sz="4000" dirty="0">
                <a:solidFill>
                  <a:srgbClr val="3A4E62"/>
                </a:solidFill>
              </a:rPr>
              <a:t>TaleLearnCode</a:t>
            </a:r>
          </a:p>
          <a:p>
            <a:pPr marL="0" indent="0">
              <a:buFont typeface="Arial" panose="020B0604020202020204" pitchFamily="34" charset="0"/>
              <a:buNone/>
            </a:pPr>
            <a:r>
              <a:rPr lang="en-US" sz="4000" dirty="0">
                <a:solidFill>
                  <a:srgbClr val="3A4E62"/>
                </a:solidFill>
              </a:rPr>
              <a:t>ChadGreen.com</a:t>
            </a:r>
          </a:p>
          <a:p>
            <a:pPr marL="0" indent="0">
              <a:buFont typeface="Arial" panose="020B0604020202020204" pitchFamily="34" charset="0"/>
              <a:buNone/>
            </a:pPr>
            <a:r>
              <a:rPr lang="en-US" sz="4000" dirty="0" err="1">
                <a:solidFill>
                  <a:srgbClr val="3A4E62"/>
                </a:solidFill>
              </a:rPr>
              <a:t>ChadGreen</a:t>
            </a:r>
            <a:r>
              <a:rPr lang="en-US" sz="4000" dirty="0">
                <a:solidFill>
                  <a:srgbClr val="3A4E62"/>
                </a:solidFill>
              </a:rPr>
              <a:t> &amp; TaleLearnCode</a:t>
            </a:r>
          </a:p>
          <a:p>
            <a:pPr marL="0" indent="0">
              <a:buFont typeface="Arial" panose="020B0604020202020204" pitchFamily="34" charset="0"/>
              <a:buNone/>
            </a:pPr>
            <a:r>
              <a:rPr lang="en-US" sz="4000" dirty="0" err="1">
                <a:solidFill>
                  <a:srgbClr val="3A4E62"/>
                </a:solidFill>
              </a:rPr>
              <a:t>ChadwickEGreen</a:t>
            </a:r>
            <a:endParaRPr lang="en-US" sz="4000" dirty="0">
              <a:solidFill>
                <a:srgbClr val="3A4E62"/>
              </a:solidFill>
            </a:endParaRPr>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1" name="Picture 10">
            <a:extLst>
              <a:ext uri="{FF2B5EF4-FFF2-40B4-BE49-F238E27FC236}">
                <a16:creationId xmlns:a16="http://schemas.microsoft.com/office/drawing/2014/main" id="{8BFDA46B-BFC0-6589-AB2A-4DEF12B780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24" y="5275776"/>
            <a:ext cx="2289053" cy="923546"/>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BFBF-2650-AEEC-A763-969F46656E1A}"/>
              </a:ext>
            </a:extLst>
          </p:cNvPr>
          <p:cNvSpPr>
            <a:spLocks noGrp="1"/>
          </p:cNvSpPr>
          <p:nvPr>
            <p:ph type="title"/>
          </p:nvPr>
        </p:nvSpPr>
        <p:spPr/>
        <p:txBody>
          <a:bodyPr/>
          <a:lstStyle/>
          <a:p>
            <a:r>
              <a:rPr lang="en-US" dirty="0"/>
              <a:t>Collaboration</a:t>
            </a:r>
          </a:p>
        </p:txBody>
      </p:sp>
      <p:pic>
        <p:nvPicPr>
          <p:cNvPr id="5" name="Content Placeholder 4">
            <a:extLst>
              <a:ext uri="{FF2B5EF4-FFF2-40B4-BE49-F238E27FC236}">
                <a16:creationId xmlns:a16="http://schemas.microsoft.com/office/drawing/2014/main" id="{9893E43E-55A7-2C74-273C-24B59AC5A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p:pic>
      <p:sp>
        <p:nvSpPr>
          <p:cNvPr id="7" name="TextBox 6">
            <a:extLst>
              <a:ext uri="{FF2B5EF4-FFF2-40B4-BE49-F238E27FC236}">
                <a16:creationId xmlns:a16="http://schemas.microsoft.com/office/drawing/2014/main" id="{98A594BE-45E1-B5BC-F669-06B9CA540B5B}"/>
              </a:ext>
            </a:extLst>
          </p:cNvPr>
          <p:cNvSpPr txBox="1"/>
          <p:nvPr/>
        </p:nvSpPr>
        <p:spPr>
          <a:xfrm>
            <a:off x="6333893" y="4053305"/>
            <a:ext cx="5019907" cy="2123658"/>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Problem Solving</a:t>
            </a:r>
          </a:p>
          <a:p>
            <a:pPr algn="r"/>
            <a:r>
              <a:rPr lang="en-US" sz="4400" dirty="0">
                <a:latin typeface="Kamerik205 8" panose="020B0803030600020004" pitchFamily="34" charset="0"/>
                <a:ea typeface="+mj-ea"/>
                <a:cs typeface="+mj-cs"/>
              </a:rPr>
              <a:t>Confronting</a:t>
            </a:r>
          </a:p>
          <a:p>
            <a:pPr algn="r"/>
            <a:r>
              <a:rPr lang="en-US" sz="4400" dirty="0">
                <a:latin typeface="Kamerik205 8" panose="020B0803030600020004" pitchFamily="34" charset="0"/>
                <a:ea typeface="+mj-ea"/>
                <a:cs typeface="+mj-cs"/>
              </a:rPr>
              <a:t>Integrating</a:t>
            </a:r>
          </a:p>
        </p:txBody>
      </p:sp>
    </p:spTree>
    <p:extLst>
      <p:ext uri="{BB962C8B-B14F-4D97-AF65-F5344CB8AC3E}">
        <p14:creationId xmlns:p14="http://schemas.microsoft.com/office/powerpoint/2010/main" val="2678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right)">
                                      <p:cBhvr>
                                        <p:cTn id="11" dur="500"/>
                                        <p:tgtEl>
                                          <p:spTgt spid="7">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right)">
                                      <p:cBhvr>
                                        <p:cTn id="15" dur="500"/>
                                        <p:tgtEl>
                                          <p:spTgt spid="7">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right)">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b="1" dirty="0">
                <a:solidFill>
                  <a:srgbClr val="EA5F2A"/>
                </a:solidFill>
              </a:rPr>
              <a:t>Multiple viewpoints and insights from different perspectives</a:t>
            </a:r>
          </a:p>
        </p:txBody>
      </p:sp>
    </p:spTree>
    <p:extLst>
      <p:ext uri="{BB962C8B-B14F-4D97-AF65-F5344CB8AC3E}">
        <p14:creationId xmlns:p14="http://schemas.microsoft.com/office/powerpoint/2010/main" val="1240460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b="1" dirty="0">
                <a:solidFill>
                  <a:srgbClr val="EA5F2A"/>
                </a:solidFill>
              </a:rPr>
              <a:t>Rational problem solving</a:t>
            </a:r>
          </a:p>
        </p:txBody>
      </p:sp>
    </p:spTree>
    <p:extLst>
      <p:ext uri="{BB962C8B-B14F-4D97-AF65-F5344CB8AC3E}">
        <p14:creationId xmlns:p14="http://schemas.microsoft.com/office/powerpoint/2010/main" val="1006525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b="1" dirty="0">
                <a:solidFill>
                  <a:srgbClr val="EA5F2A"/>
                </a:solidFill>
              </a:rPr>
              <a:t>Focusing on the issues</a:t>
            </a:r>
          </a:p>
        </p:txBody>
      </p:sp>
    </p:spTree>
    <p:extLst>
      <p:ext uri="{BB962C8B-B14F-4D97-AF65-F5344CB8AC3E}">
        <p14:creationId xmlns:p14="http://schemas.microsoft.com/office/powerpoint/2010/main" val="532999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dirty="0"/>
              <a:t>Focusing on the issues</a:t>
            </a:r>
          </a:p>
          <a:p>
            <a:pPr marL="285750" indent="-285750">
              <a:buFont typeface="Arial" panose="020B0604020202020204" pitchFamily="34" charset="0"/>
              <a:buChar char="•"/>
            </a:pPr>
            <a:r>
              <a:rPr lang="en-US" sz="2800" b="1" dirty="0">
                <a:solidFill>
                  <a:srgbClr val="EA5F2A"/>
                </a:solidFill>
              </a:rPr>
              <a:t>Looking at alternative approaches</a:t>
            </a:r>
          </a:p>
        </p:txBody>
      </p:sp>
    </p:spTree>
    <p:extLst>
      <p:ext uri="{BB962C8B-B14F-4D97-AF65-F5344CB8AC3E}">
        <p14:creationId xmlns:p14="http://schemas.microsoft.com/office/powerpoint/2010/main" val="381723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dirty="0"/>
              <a:t>Focusing on the issues</a:t>
            </a:r>
          </a:p>
          <a:p>
            <a:pPr marL="285750" indent="-285750">
              <a:buFont typeface="Arial" panose="020B0604020202020204" pitchFamily="34" charset="0"/>
              <a:buChar char="•"/>
            </a:pPr>
            <a:r>
              <a:rPr lang="en-US" sz="2800" dirty="0"/>
              <a:t>Looking at alternative approaches</a:t>
            </a:r>
          </a:p>
          <a:p>
            <a:pPr marL="285750" indent="-285750">
              <a:buFont typeface="Arial" panose="020B0604020202020204" pitchFamily="34" charset="0"/>
              <a:buChar char="•"/>
            </a:pPr>
            <a:r>
              <a:rPr lang="en-US" sz="2700" b="1" dirty="0">
                <a:solidFill>
                  <a:srgbClr val="EA5F2A"/>
                </a:solidFill>
              </a:rPr>
              <a:t>Selecting best alternative</a:t>
            </a:r>
          </a:p>
        </p:txBody>
      </p:sp>
    </p:spTree>
    <p:extLst>
      <p:ext uri="{BB962C8B-B14F-4D97-AF65-F5344CB8AC3E}">
        <p14:creationId xmlns:p14="http://schemas.microsoft.com/office/powerpoint/2010/main" val="3336836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dirty="0"/>
              <a:t>Focusing on the issues</a:t>
            </a:r>
          </a:p>
          <a:p>
            <a:pPr marL="285750" indent="-285750">
              <a:buFont typeface="Arial" panose="020B0604020202020204" pitchFamily="34" charset="0"/>
              <a:buChar char="•"/>
            </a:pPr>
            <a:r>
              <a:rPr lang="en-US" sz="2800" dirty="0"/>
              <a:t>Looking at alternative approaches</a:t>
            </a:r>
          </a:p>
          <a:p>
            <a:pPr marL="285750" indent="-285750">
              <a:buFont typeface="Arial" panose="020B0604020202020204" pitchFamily="34" charset="0"/>
              <a:buChar char="•"/>
            </a:pPr>
            <a:r>
              <a:rPr lang="en-US" sz="2800" dirty="0"/>
              <a:t>Selecting best alternative</a:t>
            </a:r>
          </a:p>
        </p:txBody>
      </p:sp>
      <p:sp>
        <p:nvSpPr>
          <p:cNvPr id="3" name="Rectangle 2">
            <a:extLst>
              <a:ext uri="{FF2B5EF4-FFF2-40B4-BE49-F238E27FC236}">
                <a16:creationId xmlns:a16="http://schemas.microsoft.com/office/drawing/2014/main" id="{FBA5BD88-775B-F09F-BDDA-D71EAE948B32}"/>
              </a:ext>
            </a:extLst>
          </p:cNvPr>
          <p:cNvSpPr/>
          <p:nvPr/>
        </p:nvSpPr>
        <p:spPr>
          <a:xfrm>
            <a:off x="836612" y="433427"/>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409733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b="1" dirty="0">
                <a:solidFill>
                  <a:srgbClr val="EA5F2A"/>
                </a:solidFill>
              </a:rPr>
              <a:t>Consensus and commitment is important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87295674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b="1" dirty="0">
                <a:solidFill>
                  <a:srgbClr val="EA5F2A"/>
                </a:solidFill>
              </a:rPr>
              <a:t>Collaborative environment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31010908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dirty="0"/>
              <a:t>Collaborative environment</a:t>
            </a:r>
          </a:p>
          <a:p>
            <a:r>
              <a:rPr lang="en-US" b="1" dirty="0">
                <a:solidFill>
                  <a:srgbClr val="EA5F2A"/>
                </a:solidFill>
              </a:rPr>
              <a:t>Address interest of multiple stakeholders</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187203390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dirty="0"/>
              <a:t>Collaborative environment</a:t>
            </a:r>
          </a:p>
          <a:p>
            <a:r>
              <a:rPr lang="en-US" dirty="0"/>
              <a:t>Address interest of multiple stakeholders</a:t>
            </a:r>
          </a:p>
          <a:p>
            <a:r>
              <a:rPr lang="en-US" b="1" dirty="0">
                <a:solidFill>
                  <a:srgbClr val="EA5F2A"/>
                </a:solidFill>
              </a:rPr>
              <a:t>High level of trust is present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37730215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b="1" dirty="0">
                <a:solidFill>
                  <a:srgbClr val="EA5F2A"/>
                </a:solidFill>
              </a:rPr>
              <a:t>Long-term relationship is important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284833554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normAutofit fontScale="925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b="1" dirty="0">
                <a:solidFill>
                  <a:srgbClr val="EA5F2A"/>
                </a:solidFill>
              </a:rPr>
              <a:t>Work through hard feelings, animosity, etc.</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48906630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normAutofit fontScale="92500" lnSpcReduction="200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dirty="0"/>
              <a:t>Work through hard feelings, animosity, etc.</a:t>
            </a:r>
          </a:p>
          <a:p>
            <a:r>
              <a:rPr lang="en-US" b="1" dirty="0">
                <a:solidFill>
                  <a:srgbClr val="EA5F2A"/>
                </a:solidFill>
              </a:rPr>
              <a:t>Do not want full responsibility</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4039994867"/>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b="1" dirty="0">
                <a:solidFill>
                  <a:srgbClr val="EA5F2A"/>
                </a:solidFill>
              </a:rPr>
              <a:t>Solves the actual problem</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475681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b="1" dirty="0">
                <a:solidFill>
                  <a:srgbClr val="EA5F2A"/>
                </a:solidFill>
              </a:rPr>
              <a:t>Win-Win outcome</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2583955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dirty="0"/>
              <a:t>Win-Win outcome</a:t>
            </a:r>
          </a:p>
          <a:p>
            <a:r>
              <a:rPr lang="en-US" b="1" dirty="0">
                <a:solidFill>
                  <a:srgbClr val="EA5F2A"/>
                </a:solidFill>
              </a:rPr>
              <a:t>Reinforces mutual trust and respect</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2210961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dirty="0"/>
              <a:t>Win-Win outcome</a:t>
            </a:r>
          </a:p>
          <a:p>
            <a:r>
              <a:rPr lang="en-US" dirty="0"/>
              <a:t>Reinforces mutual trust and respect</a:t>
            </a:r>
          </a:p>
          <a:p>
            <a:r>
              <a:rPr lang="en-US" b="1" dirty="0">
                <a:solidFill>
                  <a:srgbClr val="EA5F2A"/>
                </a:solidFill>
              </a:rPr>
              <a:t>Foundation for effective collaboration</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94379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b="1" dirty="0">
                <a:solidFill>
                  <a:srgbClr val="EA5F2A"/>
                </a:solidFill>
              </a:rPr>
              <a:t>Shared responsibility</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149967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lnSpcReduction="1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b="1" dirty="0">
                <a:solidFill>
                  <a:srgbClr val="EA5F2A"/>
                </a:solidFill>
              </a:rPr>
              <a:t>Earn the reputation of good negotiator</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lnSpcReduction="10000"/>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1124425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fontScale="92500" lnSpcReduction="2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dirty="0"/>
              <a:t>Earn the reputation of good negotiator</a:t>
            </a:r>
          </a:p>
          <a:p>
            <a:r>
              <a:rPr lang="en-US" b="1" dirty="0">
                <a:solidFill>
                  <a:srgbClr val="EA5F2A"/>
                </a:solidFill>
              </a:rPr>
              <a:t>Outcome is less stressful</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fontScale="92500" lnSpcReduction="20000"/>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418805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b="1" dirty="0">
                <a:solidFill>
                  <a:srgbClr val="EA5F2A"/>
                </a:solidFill>
              </a:rPr>
              <a:t>Requires commitment from all parties</a:t>
            </a:r>
          </a:p>
        </p:txBody>
      </p:sp>
    </p:spTree>
    <p:extLst>
      <p:ext uri="{BB962C8B-B14F-4D97-AF65-F5344CB8AC3E}">
        <p14:creationId xmlns:p14="http://schemas.microsoft.com/office/powerpoint/2010/main" val="184638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dirty="0"/>
              <a:t>Requires commitment from all parties</a:t>
            </a:r>
          </a:p>
          <a:p>
            <a:r>
              <a:rPr lang="en-US" b="1" dirty="0">
                <a:solidFill>
                  <a:srgbClr val="EA5F2A"/>
                </a:solidFill>
              </a:rPr>
              <a:t>May require more effort and time</a:t>
            </a:r>
          </a:p>
        </p:txBody>
      </p:sp>
    </p:spTree>
    <p:extLst>
      <p:ext uri="{BB962C8B-B14F-4D97-AF65-F5344CB8AC3E}">
        <p14:creationId xmlns:p14="http://schemas.microsoft.com/office/powerpoint/2010/main" val="3717618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b="1" dirty="0">
                <a:solidFill>
                  <a:srgbClr val="EA5F2A"/>
                </a:solidFill>
              </a:rPr>
              <a:t>Not practical when timing is critical</a:t>
            </a:r>
          </a:p>
        </p:txBody>
      </p:sp>
    </p:spTree>
    <p:extLst>
      <p:ext uri="{BB962C8B-B14F-4D97-AF65-F5344CB8AC3E}">
        <p14:creationId xmlns:p14="http://schemas.microsoft.com/office/powerpoint/2010/main" val="2055565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dirty="0"/>
              <a:t>Not practical when timing is critical</a:t>
            </a:r>
          </a:p>
          <a:p>
            <a:r>
              <a:rPr lang="en-US" b="1" dirty="0">
                <a:solidFill>
                  <a:srgbClr val="EA5F2A"/>
                </a:solidFill>
              </a:rPr>
              <a:t>Must continue collaborative efforts</a:t>
            </a:r>
          </a:p>
        </p:txBody>
      </p:sp>
    </p:spTree>
    <p:extLst>
      <p:ext uri="{BB962C8B-B14F-4D97-AF65-F5344CB8AC3E}">
        <p14:creationId xmlns:p14="http://schemas.microsoft.com/office/powerpoint/2010/main" val="2856163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BFBF-2650-AEEC-A763-969F46656E1A}"/>
              </a:ext>
            </a:extLst>
          </p:cNvPr>
          <p:cNvSpPr>
            <a:spLocks noGrp="1"/>
          </p:cNvSpPr>
          <p:nvPr>
            <p:ph type="title"/>
          </p:nvPr>
        </p:nvSpPr>
        <p:spPr/>
        <p:txBody>
          <a:bodyPr/>
          <a:lstStyle/>
          <a:p>
            <a:r>
              <a:rPr lang="en-US" dirty="0"/>
              <a:t>Compromise</a:t>
            </a:r>
          </a:p>
        </p:txBody>
      </p:sp>
      <p:pic>
        <p:nvPicPr>
          <p:cNvPr id="5" name="Content Placeholder 4">
            <a:extLst>
              <a:ext uri="{FF2B5EF4-FFF2-40B4-BE49-F238E27FC236}">
                <a16:creationId xmlns:a16="http://schemas.microsoft.com/office/drawing/2014/main" id="{9893E43E-55A7-2C74-273C-24B59AC5A4A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p:pic>
      <p:sp>
        <p:nvSpPr>
          <p:cNvPr id="7" name="TextBox 6">
            <a:extLst>
              <a:ext uri="{FF2B5EF4-FFF2-40B4-BE49-F238E27FC236}">
                <a16:creationId xmlns:a16="http://schemas.microsoft.com/office/drawing/2014/main" id="{98A594BE-45E1-B5BC-F669-06B9CA540B5B}"/>
              </a:ext>
            </a:extLst>
          </p:cNvPr>
          <p:cNvSpPr txBox="1"/>
          <p:nvPr/>
        </p:nvSpPr>
        <p:spPr>
          <a:xfrm>
            <a:off x="6333893" y="4730413"/>
            <a:ext cx="5019907" cy="1446550"/>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Give and take</a:t>
            </a:r>
          </a:p>
          <a:p>
            <a:pPr algn="r"/>
            <a:r>
              <a:rPr lang="en-US" sz="4400" dirty="0">
                <a:latin typeface="Kamerik205 8" panose="020B0803030600020004" pitchFamily="34" charset="0"/>
                <a:ea typeface="+mj-ea"/>
                <a:cs typeface="+mj-cs"/>
              </a:rPr>
              <a:t>Reconciling</a:t>
            </a:r>
          </a:p>
        </p:txBody>
      </p:sp>
    </p:spTree>
    <p:extLst>
      <p:ext uri="{BB962C8B-B14F-4D97-AF65-F5344CB8AC3E}">
        <p14:creationId xmlns:p14="http://schemas.microsoft.com/office/powerpoint/2010/main" val="4679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right)">
                                      <p:cBhvr>
                                        <p:cTn id="11" dur="500"/>
                                        <p:tgtEl>
                                          <p:spTgt spid="7">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right)">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1BC6-0001-1185-2CC9-26A84370FE42}"/>
              </a:ext>
            </a:extLst>
          </p:cNvPr>
          <p:cNvSpPr>
            <a:spLocks noGrp="1"/>
          </p:cNvSpPr>
          <p:nvPr>
            <p:ph type="title"/>
          </p:nvPr>
        </p:nvSpPr>
        <p:spPr/>
        <p:txBody>
          <a:bodyPr/>
          <a:lstStyle/>
          <a:p>
            <a:r>
              <a:rPr lang="en-US" dirty="0"/>
              <a:t>Compromise</a:t>
            </a:r>
          </a:p>
        </p:txBody>
      </p:sp>
      <p:pic>
        <p:nvPicPr>
          <p:cNvPr id="6" name="Content Placeholder 5">
            <a:extLst>
              <a:ext uri="{FF2B5EF4-FFF2-40B4-BE49-F238E27FC236}">
                <a16:creationId xmlns:a16="http://schemas.microsoft.com/office/drawing/2014/main" id="{A1ECA038-9D17-EA7F-92FF-C1F26930F4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2B573451-D27D-94C3-CA39-918CC6B480D1}"/>
              </a:ext>
            </a:extLst>
          </p:cNvPr>
          <p:cNvSpPr>
            <a:spLocks noGrp="1"/>
          </p:cNvSpPr>
          <p:nvPr>
            <p:ph type="body" sz="half" idx="2"/>
          </p:nvPr>
        </p:nvSpPr>
        <p:spPr/>
        <p:txBody>
          <a:bodyPr>
            <a:normAutofit/>
          </a:bodyPr>
          <a:lstStyle/>
          <a:p>
            <a:r>
              <a:rPr lang="en-US" sz="3200" dirty="0"/>
              <a:t>Bargain to reach a mutually acceptable solution</a:t>
            </a:r>
          </a:p>
        </p:txBody>
      </p:sp>
      <p:sp>
        <p:nvSpPr>
          <p:cNvPr id="7" name="Rectangle 6">
            <a:extLst>
              <a:ext uri="{FF2B5EF4-FFF2-40B4-BE49-F238E27FC236}">
                <a16:creationId xmlns:a16="http://schemas.microsoft.com/office/drawing/2014/main" id="{B1E38D72-6955-0E9D-0C65-94893557E94E}"/>
              </a:ext>
            </a:extLst>
          </p:cNvPr>
          <p:cNvSpPr/>
          <p:nvPr/>
        </p:nvSpPr>
        <p:spPr>
          <a:xfrm>
            <a:off x="954277" y="3963194"/>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41463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b="1" dirty="0">
                <a:solidFill>
                  <a:srgbClr val="EA5F2A"/>
                </a:solidFill>
              </a:rPr>
              <a:t>Both parties need to win</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3507009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b="1" dirty="0">
                <a:solidFill>
                  <a:srgbClr val="EA5F2A"/>
                </a:solidFill>
              </a:rPr>
              <a:t>Goals are moderately important</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2975512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dirty="0"/>
              <a:t>Goals are moderately important</a:t>
            </a:r>
          </a:p>
          <a:p>
            <a:r>
              <a:rPr lang="en-US" b="1" dirty="0">
                <a:solidFill>
                  <a:srgbClr val="EA5F2A"/>
                </a:solidFill>
              </a:rPr>
              <a:t>Temporary settlement on complex issues</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1241709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dirty="0"/>
              <a:t>Goals are moderately important</a:t>
            </a:r>
          </a:p>
          <a:p>
            <a:r>
              <a:rPr lang="en-US" dirty="0"/>
              <a:t>Temporary settlement on complex issues</a:t>
            </a:r>
          </a:p>
          <a:p>
            <a:r>
              <a:rPr lang="en-US" b="1" dirty="0">
                <a:solidFill>
                  <a:srgbClr val="EA5F2A"/>
                </a:solidFill>
              </a:rPr>
              <a:t>Expedient solutions on important issues</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2626408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b="1" dirty="0">
                <a:solidFill>
                  <a:srgbClr val="EA5F2A"/>
                </a:solidFill>
              </a:rPr>
              <a:t>Involved parties do not know each other</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2087052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normAutofit fontScale="92500" lnSpcReduction="10000"/>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dirty="0"/>
              <a:t>Involved parties do not know each other</a:t>
            </a:r>
          </a:p>
          <a:p>
            <a:r>
              <a:rPr lang="en-US" b="1" dirty="0">
                <a:solidFill>
                  <a:srgbClr val="EA5F2A"/>
                </a:solidFill>
              </a:rPr>
              <a:t>When collaboration or forcing does not work</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501702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19BF-E464-AB86-4813-2CE866D5C89D}"/>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CEA577B-BC13-EA4B-F2B4-640560EB567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A9C2ACE5-7D7C-49B7-50F6-45C48FD1F549}"/>
              </a:ext>
            </a:extLst>
          </p:cNvPr>
          <p:cNvSpPr>
            <a:spLocks noGrp="1"/>
          </p:cNvSpPr>
          <p:nvPr>
            <p:ph sz="half" idx="2"/>
          </p:nvPr>
        </p:nvSpPr>
        <p:spPr/>
        <p:txBody>
          <a:bodyPr/>
          <a:lstStyle/>
          <a:p>
            <a:r>
              <a:rPr lang="en-US" b="1" dirty="0">
                <a:solidFill>
                  <a:srgbClr val="EA5F2A"/>
                </a:solidFill>
              </a:rPr>
              <a:t>Faster issue resolution</a:t>
            </a:r>
          </a:p>
        </p:txBody>
      </p:sp>
      <p:pic>
        <p:nvPicPr>
          <p:cNvPr id="9" name="Picture 8">
            <a:extLst>
              <a:ext uri="{FF2B5EF4-FFF2-40B4-BE49-F238E27FC236}">
                <a16:creationId xmlns:a16="http://schemas.microsoft.com/office/drawing/2014/main" id="{72381D3F-F712-70C4-73A7-5E744C650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498975"/>
          </a:xfrm>
          <a:prstGeom prst="rect">
            <a:avLst/>
          </a:prstGeom>
        </p:spPr>
      </p:pic>
    </p:spTree>
    <p:extLst>
      <p:ext uri="{BB962C8B-B14F-4D97-AF65-F5344CB8AC3E}">
        <p14:creationId xmlns:p14="http://schemas.microsoft.com/office/powerpoint/2010/main" val="2469532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19BF-E464-AB86-4813-2CE866D5C89D}"/>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CEA577B-BC13-EA4B-F2B4-640560EB567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A9C2ACE5-7D7C-49B7-50F6-45C48FD1F549}"/>
              </a:ext>
            </a:extLst>
          </p:cNvPr>
          <p:cNvSpPr>
            <a:spLocks noGrp="1"/>
          </p:cNvSpPr>
          <p:nvPr>
            <p:ph sz="half" idx="2"/>
          </p:nvPr>
        </p:nvSpPr>
        <p:spPr/>
        <p:txBody>
          <a:bodyPr/>
          <a:lstStyle/>
          <a:p>
            <a:r>
              <a:rPr lang="en-US" dirty="0"/>
              <a:t>Faster issue resolution</a:t>
            </a:r>
          </a:p>
          <a:p>
            <a:r>
              <a:rPr lang="en-US" b="1" dirty="0">
                <a:solidFill>
                  <a:srgbClr val="EA5F2A"/>
                </a:solidFill>
              </a:rPr>
              <a:t>Provides a temporary solution</a:t>
            </a:r>
          </a:p>
        </p:txBody>
      </p:sp>
      <p:pic>
        <p:nvPicPr>
          <p:cNvPr id="9" name="Picture 8">
            <a:extLst>
              <a:ext uri="{FF2B5EF4-FFF2-40B4-BE49-F238E27FC236}">
                <a16:creationId xmlns:a16="http://schemas.microsoft.com/office/drawing/2014/main" id="{72381D3F-F712-70C4-73A7-5E744C650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498975"/>
          </a:xfrm>
          <a:prstGeom prst="rect">
            <a:avLst/>
          </a:prstGeom>
        </p:spPr>
      </p:pic>
    </p:spTree>
    <p:extLst>
      <p:ext uri="{BB962C8B-B14F-4D97-AF65-F5344CB8AC3E}">
        <p14:creationId xmlns:p14="http://schemas.microsoft.com/office/powerpoint/2010/main" val="4273551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19BF-E464-AB86-4813-2CE866D5C89D}"/>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CEA577B-BC13-EA4B-F2B4-640560EB567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A9C2ACE5-7D7C-49B7-50F6-45C48FD1F549}"/>
              </a:ext>
            </a:extLst>
          </p:cNvPr>
          <p:cNvSpPr>
            <a:spLocks noGrp="1"/>
          </p:cNvSpPr>
          <p:nvPr>
            <p:ph sz="half" idx="2"/>
          </p:nvPr>
        </p:nvSpPr>
        <p:spPr/>
        <p:txBody>
          <a:bodyPr/>
          <a:lstStyle/>
          <a:p>
            <a:r>
              <a:rPr lang="en-US" dirty="0"/>
              <a:t>Faster issue resolution</a:t>
            </a:r>
          </a:p>
          <a:p>
            <a:r>
              <a:rPr lang="en-US" dirty="0"/>
              <a:t>Provides a temporary solution</a:t>
            </a:r>
          </a:p>
          <a:p>
            <a:r>
              <a:rPr lang="en-US" b="1" dirty="0">
                <a:solidFill>
                  <a:srgbClr val="EA5F2A"/>
                </a:solidFill>
              </a:rPr>
              <a:t>Lowers tension and stress</a:t>
            </a:r>
          </a:p>
        </p:txBody>
      </p:sp>
      <p:pic>
        <p:nvPicPr>
          <p:cNvPr id="9" name="Picture 8">
            <a:extLst>
              <a:ext uri="{FF2B5EF4-FFF2-40B4-BE49-F238E27FC236}">
                <a16:creationId xmlns:a16="http://schemas.microsoft.com/office/drawing/2014/main" id="{72381D3F-F712-70C4-73A7-5E744C650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498975"/>
          </a:xfrm>
          <a:prstGeom prst="rect">
            <a:avLst/>
          </a:prstGeom>
        </p:spPr>
      </p:pic>
    </p:spTree>
    <p:extLst>
      <p:ext uri="{BB962C8B-B14F-4D97-AF65-F5344CB8AC3E}">
        <p14:creationId xmlns:p14="http://schemas.microsoft.com/office/powerpoint/2010/main" val="3706468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02-2885-D8F7-6F66-0FF02A6838D2}"/>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90541F2-C02A-6154-9E0E-EEE3ABC1FA80}"/>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6194CA82-5913-836B-50A5-718452920395}"/>
              </a:ext>
            </a:extLst>
          </p:cNvPr>
          <p:cNvSpPr>
            <a:spLocks noGrp="1"/>
          </p:cNvSpPr>
          <p:nvPr>
            <p:ph sz="quarter" idx="4"/>
          </p:nvPr>
        </p:nvSpPr>
        <p:spPr/>
        <p:txBody>
          <a:bodyPr/>
          <a:lstStyle/>
          <a:p>
            <a:r>
              <a:rPr lang="en-US" b="1" dirty="0">
                <a:solidFill>
                  <a:srgbClr val="EA5F2A"/>
                </a:solidFill>
              </a:rPr>
              <a:t>Both parties are not satisfied</a:t>
            </a:r>
          </a:p>
        </p:txBody>
      </p:sp>
      <p:pic>
        <p:nvPicPr>
          <p:cNvPr id="7" name="Picture 6">
            <a:extLst>
              <a:ext uri="{FF2B5EF4-FFF2-40B4-BE49-F238E27FC236}">
                <a16:creationId xmlns:a16="http://schemas.microsoft.com/office/drawing/2014/main" id="{8CE62533-1036-C68C-F0A7-93103E96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681163"/>
            <a:ext cx="5183188" cy="4498975"/>
          </a:xfrm>
          <a:prstGeom prst="rect">
            <a:avLst/>
          </a:prstGeom>
        </p:spPr>
      </p:pic>
    </p:spTree>
    <p:extLst>
      <p:ext uri="{BB962C8B-B14F-4D97-AF65-F5344CB8AC3E}">
        <p14:creationId xmlns:p14="http://schemas.microsoft.com/office/powerpoint/2010/main" val="287151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02-2885-D8F7-6F66-0FF02A6838D2}"/>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90541F2-C02A-6154-9E0E-EEE3ABC1FA80}"/>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6194CA82-5913-836B-50A5-718452920395}"/>
              </a:ext>
            </a:extLst>
          </p:cNvPr>
          <p:cNvSpPr>
            <a:spLocks noGrp="1"/>
          </p:cNvSpPr>
          <p:nvPr>
            <p:ph sz="quarter" idx="4"/>
          </p:nvPr>
        </p:nvSpPr>
        <p:spPr/>
        <p:txBody>
          <a:bodyPr/>
          <a:lstStyle/>
          <a:p>
            <a:r>
              <a:rPr lang="en-US" dirty="0"/>
              <a:t>Both parties are not satisfied</a:t>
            </a:r>
          </a:p>
          <a:p>
            <a:r>
              <a:rPr lang="en-US" b="1" dirty="0">
                <a:solidFill>
                  <a:srgbClr val="EA5F2A"/>
                </a:solidFill>
              </a:rPr>
              <a:t>Does not build trust</a:t>
            </a:r>
          </a:p>
        </p:txBody>
      </p:sp>
      <p:pic>
        <p:nvPicPr>
          <p:cNvPr id="7" name="Picture 6">
            <a:extLst>
              <a:ext uri="{FF2B5EF4-FFF2-40B4-BE49-F238E27FC236}">
                <a16:creationId xmlns:a16="http://schemas.microsoft.com/office/drawing/2014/main" id="{8CE62533-1036-C68C-F0A7-93103E96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681163"/>
            <a:ext cx="5183188" cy="4498975"/>
          </a:xfrm>
          <a:prstGeom prst="rect">
            <a:avLst/>
          </a:prstGeom>
        </p:spPr>
      </p:pic>
    </p:spTree>
    <p:extLst>
      <p:ext uri="{BB962C8B-B14F-4D97-AF65-F5344CB8AC3E}">
        <p14:creationId xmlns:p14="http://schemas.microsoft.com/office/powerpoint/2010/main" val="3781204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02-2885-D8F7-6F66-0FF02A6838D2}"/>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90541F2-C02A-6154-9E0E-EEE3ABC1FA80}"/>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6194CA82-5913-836B-50A5-718452920395}"/>
              </a:ext>
            </a:extLst>
          </p:cNvPr>
          <p:cNvSpPr>
            <a:spLocks noGrp="1"/>
          </p:cNvSpPr>
          <p:nvPr>
            <p:ph sz="quarter" idx="4"/>
          </p:nvPr>
        </p:nvSpPr>
        <p:spPr/>
        <p:txBody>
          <a:bodyPr/>
          <a:lstStyle/>
          <a:p>
            <a:r>
              <a:rPr lang="en-US" dirty="0"/>
              <a:t>Both parties are not satisfied</a:t>
            </a:r>
          </a:p>
          <a:p>
            <a:r>
              <a:rPr lang="en-US" dirty="0"/>
              <a:t>Does not build trust</a:t>
            </a:r>
          </a:p>
          <a:p>
            <a:r>
              <a:rPr lang="en-US" b="1" dirty="0">
                <a:solidFill>
                  <a:srgbClr val="EA5F2A"/>
                </a:solidFill>
              </a:rPr>
              <a:t>Close monitoring and control</a:t>
            </a:r>
          </a:p>
        </p:txBody>
      </p:sp>
      <p:pic>
        <p:nvPicPr>
          <p:cNvPr id="7" name="Picture 6">
            <a:extLst>
              <a:ext uri="{FF2B5EF4-FFF2-40B4-BE49-F238E27FC236}">
                <a16:creationId xmlns:a16="http://schemas.microsoft.com/office/drawing/2014/main" id="{8CE62533-1036-C68C-F0A7-93103E96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681163"/>
            <a:ext cx="5183188" cy="4498975"/>
          </a:xfrm>
          <a:prstGeom prst="rect">
            <a:avLst/>
          </a:prstGeom>
        </p:spPr>
      </p:pic>
    </p:spTree>
    <p:extLst>
      <p:ext uri="{BB962C8B-B14F-4D97-AF65-F5344CB8AC3E}">
        <p14:creationId xmlns:p14="http://schemas.microsoft.com/office/powerpoint/2010/main" val="2743295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FBE-C641-A335-3D82-2CD2ECF1AB2F}"/>
              </a:ext>
            </a:extLst>
          </p:cNvPr>
          <p:cNvSpPr>
            <a:spLocks noGrp="1"/>
          </p:cNvSpPr>
          <p:nvPr>
            <p:ph type="title"/>
          </p:nvPr>
        </p:nvSpPr>
        <p:spPr/>
        <p:txBody>
          <a:bodyPr/>
          <a:lstStyle/>
          <a:p>
            <a:r>
              <a:rPr lang="en-US" dirty="0"/>
              <a:t>Accommodation</a:t>
            </a:r>
          </a:p>
        </p:txBody>
      </p:sp>
      <p:pic>
        <p:nvPicPr>
          <p:cNvPr id="5" name="Content Placeholder 4">
            <a:extLst>
              <a:ext uri="{FF2B5EF4-FFF2-40B4-BE49-F238E27FC236}">
                <a16:creationId xmlns:a16="http://schemas.microsoft.com/office/drawing/2014/main" id="{7451DB6A-875B-B434-8064-DC8BD9026D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6" name="TextBox 5">
            <a:extLst>
              <a:ext uri="{FF2B5EF4-FFF2-40B4-BE49-F238E27FC236}">
                <a16:creationId xmlns:a16="http://schemas.microsoft.com/office/drawing/2014/main" id="{A5703EFD-03D9-67E2-6B5D-56CCE92A1E19}"/>
              </a:ext>
            </a:extLst>
          </p:cNvPr>
          <p:cNvSpPr txBox="1"/>
          <p:nvPr/>
        </p:nvSpPr>
        <p:spPr>
          <a:xfrm>
            <a:off x="6333893" y="4730413"/>
            <a:ext cx="5019907" cy="1446550"/>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Smoothing</a:t>
            </a:r>
          </a:p>
          <a:p>
            <a:pPr algn="r"/>
            <a:r>
              <a:rPr lang="en-US" sz="4400" dirty="0">
                <a:latin typeface="Kamerik205 8" panose="020B0803030600020004" pitchFamily="34" charset="0"/>
                <a:ea typeface="+mj-ea"/>
                <a:cs typeface="+mj-cs"/>
              </a:rPr>
              <a:t>Obliging</a:t>
            </a:r>
          </a:p>
        </p:txBody>
      </p:sp>
    </p:spTree>
    <p:extLst>
      <p:ext uri="{BB962C8B-B14F-4D97-AF65-F5344CB8AC3E}">
        <p14:creationId xmlns:p14="http://schemas.microsoft.com/office/powerpoint/2010/main" val="258609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3187-6627-FA30-FB8C-AA49731C5CC4}"/>
              </a:ext>
            </a:extLst>
          </p:cNvPr>
          <p:cNvSpPr>
            <a:spLocks noGrp="1"/>
          </p:cNvSpPr>
          <p:nvPr>
            <p:ph type="title"/>
          </p:nvPr>
        </p:nvSpPr>
        <p:spPr/>
        <p:txBody>
          <a:bodyPr/>
          <a:lstStyle/>
          <a:p>
            <a:r>
              <a:rPr lang="en-US" dirty="0"/>
              <a:t>Accommodation</a:t>
            </a:r>
          </a:p>
        </p:txBody>
      </p:sp>
      <p:pic>
        <p:nvPicPr>
          <p:cNvPr id="6" name="Picture Placeholder 5">
            <a:extLst>
              <a:ext uri="{FF2B5EF4-FFF2-40B4-BE49-F238E27FC236}">
                <a16:creationId xmlns:a16="http://schemas.microsoft.com/office/drawing/2014/main" id="{EF99115E-5858-CEFB-0CFF-27D733814CA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34" r="6434"/>
          <a:stretch>
            <a:fillRect/>
          </a:stretch>
        </p:blipFill>
        <p:spPr/>
      </p:pic>
      <p:sp>
        <p:nvSpPr>
          <p:cNvPr id="4" name="Text Placeholder 3">
            <a:extLst>
              <a:ext uri="{FF2B5EF4-FFF2-40B4-BE49-F238E27FC236}">
                <a16:creationId xmlns:a16="http://schemas.microsoft.com/office/drawing/2014/main" id="{9ACD4142-0E0F-8186-1F81-30291445428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Areas of agreement are emphasized</a:t>
            </a:r>
          </a:p>
          <a:p>
            <a:pPr marL="285750" indent="-285750">
              <a:buFont typeface="Arial" panose="020B0604020202020204" pitchFamily="34" charset="0"/>
              <a:buChar char="•"/>
            </a:pPr>
            <a:r>
              <a:rPr lang="en-US" sz="2800" dirty="0"/>
              <a:t>Areas of disagreement are downplayed</a:t>
            </a:r>
          </a:p>
        </p:txBody>
      </p:sp>
      <p:sp>
        <p:nvSpPr>
          <p:cNvPr id="7" name="Rectangle 6">
            <a:extLst>
              <a:ext uri="{FF2B5EF4-FFF2-40B4-BE49-F238E27FC236}">
                <a16:creationId xmlns:a16="http://schemas.microsoft.com/office/drawing/2014/main" id="{1F813FF2-B7A0-AA72-DE88-097A6519E8D4}"/>
              </a:ext>
            </a:extLst>
          </p:cNvPr>
          <p:cNvSpPr/>
          <p:nvPr/>
        </p:nvSpPr>
        <p:spPr>
          <a:xfrm>
            <a:off x="1028015" y="4474600"/>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39861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b="1" dirty="0">
                <a:solidFill>
                  <a:srgbClr val="EA5F2A"/>
                </a:solidFill>
              </a:rPr>
              <a:t>Provide a temporary relief or buy time</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1990967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dirty="0"/>
              <a:t>Provide a temporary relief or buy time</a:t>
            </a:r>
          </a:p>
          <a:p>
            <a:r>
              <a:rPr lang="en-US" b="1" dirty="0">
                <a:solidFill>
                  <a:srgbClr val="EA5F2A"/>
                </a:solidFill>
              </a:rPr>
              <a:t>Issue not as important to you</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1625838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dirty="0"/>
              <a:t>Provide a temporary relief or buy time</a:t>
            </a:r>
          </a:p>
          <a:p>
            <a:r>
              <a:rPr lang="en-US" dirty="0"/>
              <a:t>Issue not as important to you</a:t>
            </a:r>
          </a:p>
          <a:p>
            <a:r>
              <a:rPr lang="en-US" b="1" dirty="0">
                <a:solidFill>
                  <a:srgbClr val="EA5F2A"/>
                </a:solidFill>
              </a:rPr>
              <a:t>You accept you are wrong</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200803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dirty="0"/>
              <a:t>Provide a temporary relief or buy time</a:t>
            </a:r>
          </a:p>
          <a:p>
            <a:r>
              <a:rPr lang="en-US" dirty="0"/>
              <a:t>Issue not as important to you</a:t>
            </a:r>
          </a:p>
          <a:p>
            <a:r>
              <a:rPr lang="en-US" dirty="0"/>
              <a:t>You accept you are wrong</a:t>
            </a:r>
          </a:p>
          <a:p>
            <a:r>
              <a:rPr lang="en-US" b="1" dirty="0">
                <a:solidFill>
                  <a:srgbClr val="EA5F2A"/>
                </a:solidFill>
              </a:rPr>
              <a:t>You have no choice/continued competition would be detrimental</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13747499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A40E-FB9B-5A88-DF5B-1ACBC95A11F5}"/>
              </a:ext>
            </a:extLst>
          </p:cNvPr>
          <p:cNvSpPr>
            <a:spLocks noGrp="1"/>
          </p:cNvSpPr>
          <p:nvPr>
            <p:ph type="title"/>
          </p:nvPr>
        </p:nvSpPr>
        <p:spPr/>
        <p:txBody>
          <a:bodyPr/>
          <a:lstStyle/>
          <a:p>
            <a:r>
              <a:rPr lang="en-US" dirty="0"/>
              <a:t>Accommodation</a:t>
            </a:r>
          </a:p>
        </p:txBody>
      </p:sp>
      <p:sp>
        <p:nvSpPr>
          <p:cNvPr id="5" name="Text Placeholder 4">
            <a:extLst>
              <a:ext uri="{FF2B5EF4-FFF2-40B4-BE49-F238E27FC236}">
                <a16:creationId xmlns:a16="http://schemas.microsoft.com/office/drawing/2014/main" id="{F89DC0C4-5933-84E7-D066-6C6C288CD2C0}"/>
              </a:ext>
            </a:extLst>
          </p:cNvPr>
          <p:cNvSpPr>
            <a:spLocks noGrp="1"/>
          </p:cNvSpPr>
          <p:nvPr>
            <p:ph type="body" sz="quarter" idx="3"/>
          </p:nvPr>
        </p:nvSpPr>
        <p:spPr/>
        <p:txBody>
          <a:bodyPr>
            <a:normAutofit lnSpcReduction="10000"/>
          </a:bodyPr>
          <a:lstStyle/>
          <a:p>
            <a:r>
              <a:rPr lang="en-US" sz="3100" dirty="0">
                <a:solidFill>
                  <a:srgbClr val="00B050"/>
                </a:solidFill>
              </a:rPr>
              <a:t>Advantages</a:t>
            </a:r>
          </a:p>
        </p:txBody>
      </p:sp>
      <p:sp>
        <p:nvSpPr>
          <p:cNvPr id="6" name="Content Placeholder 5">
            <a:extLst>
              <a:ext uri="{FF2B5EF4-FFF2-40B4-BE49-F238E27FC236}">
                <a16:creationId xmlns:a16="http://schemas.microsoft.com/office/drawing/2014/main" id="{884BBFBA-E4B5-284F-E879-F2DDDD4EE080}"/>
              </a:ext>
            </a:extLst>
          </p:cNvPr>
          <p:cNvSpPr>
            <a:spLocks noGrp="1"/>
          </p:cNvSpPr>
          <p:nvPr>
            <p:ph sz="quarter" idx="4"/>
          </p:nvPr>
        </p:nvSpPr>
        <p:spPr/>
        <p:txBody>
          <a:bodyPr/>
          <a:lstStyle/>
          <a:p>
            <a:r>
              <a:rPr lang="en-US" b="1" dirty="0">
                <a:solidFill>
                  <a:srgbClr val="EA5F2A"/>
                </a:solidFill>
              </a:rPr>
              <a:t>Protects more important interest</a:t>
            </a:r>
          </a:p>
        </p:txBody>
      </p:sp>
      <p:pic>
        <p:nvPicPr>
          <p:cNvPr id="7" name="Content Placeholder 7">
            <a:extLst>
              <a:ext uri="{FF2B5EF4-FFF2-40B4-BE49-F238E27FC236}">
                <a16:creationId xmlns:a16="http://schemas.microsoft.com/office/drawing/2014/main" id="{CFBBC95F-6FD9-C0FF-76F2-A3F2A1219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285710"/>
          </a:xfrm>
          <a:prstGeom prst="rect">
            <a:avLst/>
          </a:prstGeom>
        </p:spPr>
      </p:pic>
    </p:spTree>
    <p:extLst>
      <p:ext uri="{BB962C8B-B14F-4D97-AF65-F5344CB8AC3E}">
        <p14:creationId xmlns:p14="http://schemas.microsoft.com/office/powerpoint/2010/main" val="1204919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A40E-FB9B-5A88-DF5B-1ACBC95A11F5}"/>
              </a:ext>
            </a:extLst>
          </p:cNvPr>
          <p:cNvSpPr>
            <a:spLocks noGrp="1"/>
          </p:cNvSpPr>
          <p:nvPr>
            <p:ph type="title"/>
          </p:nvPr>
        </p:nvSpPr>
        <p:spPr/>
        <p:txBody>
          <a:bodyPr/>
          <a:lstStyle/>
          <a:p>
            <a:r>
              <a:rPr lang="en-US" dirty="0"/>
              <a:t>Accommodation</a:t>
            </a:r>
          </a:p>
        </p:txBody>
      </p:sp>
      <p:sp>
        <p:nvSpPr>
          <p:cNvPr id="5" name="Text Placeholder 4">
            <a:extLst>
              <a:ext uri="{FF2B5EF4-FFF2-40B4-BE49-F238E27FC236}">
                <a16:creationId xmlns:a16="http://schemas.microsoft.com/office/drawing/2014/main" id="{F89DC0C4-5933-84E7-D066-6C6C288CD2C0}"/>
              </a:ext>
            </a:extLst>
          </p:cNvPr>
          <p:cNvSpPr>
            <a:spLocks noGrp="1"/>
          </p:cNvSpPr>
          <p:nvPr>
            <p:ph type="body" sz="quarter" idx="3"/>
          </p:nvPr>
        </p:nvSpPr>
        <p:spPr/>
        <p:txBody>
          <a:bodyPr>
            <a:normAutofit lnSpcReduction="10000"/>
          </a:bodyPr>
          <a:lstStyle/>
          <a:p>
            <a:r>
              <a:rPr lang="en-US" sz="3100" dirty="0">
                <a:solidFill>
                  <a:srgbClr val="00B050"/>
                </a:solidFill>
              </a:rPr>
              <a:t>Advantages</a:t>
            </a:r>
          </a:p>
        </p:txBody>
      </p:sp>
      <p:sp>
        <p:nvSpPr>
          <p:cNvPr id="6" name="Content Placeholder 5">
            <a:extLst>
              <a:ext uri="{FF2B5EF4-FFF2-40B4-BE49-F238E27FC236}">
                <a16:creationId xmlns:a16="http://schemas.microsoft.com/office/drawing/2014/main" id="{884BBFBA-E4B5-284F-E879-F2DDDD4EE080}"/>
              </a:ext>
            </a:extLst>
          </p:cNvPr>
          <p:cNvSpPr>
            <a:spLocks noGrp="1"/>
          </p:cNvSpPr>
          <p:nvPr>
            <p:ph sz="quarter" idx="4"/>
          </p:nvPr>
        </p:nvSpPr>
        <p:spPr/>
        <p:txBody>
          <a:bodyPr/>
          <a:lstStyle/>
          <a:p>
            <a:r>
              <a:rPr lang="en-US" dirty="0"/>
              <a:t>Protects more important interest</a:t>
            </a:r>
          </a:p>
          <a:p>
            <a:r>
              <a:rPr lang="en-US" b="1" dirty="0">
                <a:solidFill>
                  <a:srgbClr val="EA5F2A"/>
                </a:solidFill>
              </a:rPr>
              <a:t>Opportunity to reassess the situation</a:t>
            </a:r>
          </a:p>
        </p:txBody>
      </p:sp>
      <p:pic>
        <p:nvPicPr>
          <p:cNvPr id="7" name="Content Placeholder 7">
            <a:extLst>
              <a:ext uri="{FF2B5EF4-FFF2-40B4-BE49-F238E27FC236}">
                <a16:creationId xmlns:a16="http://schemas.microsoft.com/office/drawing/2014/main" id="{CFBBC95F-6FD9-C0FF-76F2-A3F2A1219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285710"/>
          </a:xfrm>
          <a:prstGeom prst="rect">
            <a:avLst/>
          </a:prstGeom>
        </p:spPr>
      </p:pic>
    </p:spTree>
    <p:extLst>
      <p:ext uri="{BB962C8B-B14F-4D97-AF65-F5344CB8AC3E}">
        <p14:creationId xmlns:p14="http://schemas.microsoft.com/office/powerpoint/2010/main" val="3758299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4A5A-2BF1-5585-EF5F-D54BB0ACB6D5}"/>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37DD3A7F-5E18-D587-1509-107E7C03EA8B}"/>
              </a:ext>
            </a:extLst>
          </p:cNvPr>
          <p:cNvSpPr>
            <a:spLocks noGrp="1"/>
          </p:cNvSpPr>
          <p:nvPr>
            <p:ph type="body" idx="1"/>
          </p:nvPr>
        </p:nvSpPr>
        <p:spPr/>
        <p:txBody>
          <a:bodyPr>
            <a:normAutofit lnSpcReduction="10000"/>
          </a:bodyPr>
          <a:lstStyle/>
          <a:p>
            <a:r>
              <a:rPr lang="en-US" sz="3100" dirty="0">
                <a:solidFill>
                  <a:srgbClr val="00B050"/>
                </a:solidFill>
              </a:rPr>
              <a:t>Disadvantages</a:t>
            </a:r>
          </a:p>
        </p:txBody>
      </p:sp>
      <p:sp>
        <p:nvSpPr>
          <p:cNvPr id="4" name="Content Placeholder 3">
            <a:extLst>
              <a:ext uri="{FF2B5EF4-FFF2-40B4-BE49-F238E27FC236}">
                <a16:creationId xmlns:a16="http://schemas.microsoft.com/office/drawing/2014/main" id="{0FCEA663-10FF-EA44-FD01-3745DA500DB2}"/>
              </a:ext>
            </a:extLst>
          </p:cNvPr>
          <p:cNvSpPr>
            <a:spLocks noGrp="1"/>
          </p:cNvSpPr>
          <p:nvPr>
            <p:ph sz="half" idx="2"/>
          </p:nvPr>
        </p:nvSpPr>
        <p:spPr/>
        <p:txBody>
          <a:bodyPr/>
          <a:lstStyle/>
          <a:p>
            <a:r>
              <a:rPr lang="en-US" dirty="0"/>
              <a:t>Risk of being abused</a:t>
            </a:r>
          </a:p>
          <a:p>
            <a:r>
              <a:rPr lang="en-US" dirty="0"/>
              <a:t>Affects your confidence</a:t>
            </a:r>
          </a:p>
          <a:p>
            <a:r>
              <a:rPr lang="en-US" b="1" dirty="0">
                <a:solidFill>
                  <a:srgbClr val="EA5F2A"/>
                </a:solidFill>
              </a:rPr>
              <a:t>More difficult to transition to win-win</a:t>
            </a:r>
          </a:p>
        </p:txBody>
      </p:sp>
      <p:pic>
        <p:nvPicPr>
          <p:cNvPr id="11" name="Content Placeholder 7">
            <a:extLst>
              <a:ext uri="{FF2B5EF4-FFF2-40B4-BE49-F238E27FC236}">
                <a16:creationId xmlns:a16="http://schemas.microsoft.com/office/drawing/2014/main" id="{BEE0BD60-DE97-C2AD-C958-97F526DF7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887" y="1690688"/>
            <a:ext cx="5183188" cy="4285710"/>
          </a:xfrm>
          <a:prstGeom prst="rect">
            <a:avLst/>
          </a:prstGeom>
        </p:spPr>
      </p:pic>
    </p:spTree>
    <p:extLst>
      <p:ext uri="{BB962C8B-B14F-4D97-AF65-F5344CB8AC3E}">
        <p14:creationId xmlns:p14="http://schemas.microsoft.com/office/powerpoint/2010/main" val="1594175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4A5A-2BF1-5585-EF5F-D54BB0ACB6D5}"/>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37DD3A7F-5E18-D587-1509-107E7C03EA8B}"/>
              </a:ext>
            </a:extLst>
          </p:cNvPr>
          <p:cNvSpPr>
            <a:spLocks noGrp="1"/>
          </p:cNvSpPr>
          <p:nvPr>
            <p:ph type="body" idx="1"/>
          </p:nvPr>
        </p:nvSpPr>
        <p:spPr/>
        <p:txBody>
          <a:bodyPr>
            <a:normAutofit lnSpcReduction="10000"/>
          </a:bodyPr>
          <a:lstStyle/>
          <a:p>
            <a:r>
              <a:rPr lang="en-US" sz="3100" dirty="0">
                <a:solidFill>
                  <a:srgbClr val="00B050"/>
                </a:solidFill>
              </a:rPr>
              <a:t>Disadvantages</a:t>
            </a:r>
          </a:p>
        </p:txBody>
      </p:sp>
      <p:sp>
        <p:nvSpPr>
          <p:cNvPr id="4" name="Content Placeholder 3">
            <a:extLst>
              <a:ext uri="{FF2B5EF4-FFF2-40B4-BE49-F238E27FC236}">
                <a16:creationId xmlns:a16="http://schemas.microsoft.com/office/drawing/2014/main" id="{0FCEA663-10FF-EA44-FD01-3745DA500DB2}"/>
              </a:ext>
            </a:extLst>
          </p:cNvPr>
          <p:cNvSpPr>
            <a:spLocks noGrp="1"/>
          </p:cNvSpPr>
          <p:nvPr>
            <p:ph sz="half" idx="2"/>
          </p:nvPr>
        </p:nvSpPr>
        <p:spPr/>
        <p:txBody>
          <a:bodyPr/>
          <a:lstStyle/>
          <a:p>
            <a:r>
              <a:rPr lang="en-US" dirty="0"/>
              <a:t>Risk of being abused</a:t>
            </a:r>
          </a:p>
          <a:p>
            <a:r>
              <a:rPr lang="en-US" dirty="0"/>
              <a:t>Affects your confidence</a:t>
            </a:r>
          </a:p>
          <a:p>
            <a:r>
              <a:rPr lang="en-US" dirty="0"/>
              <a:t>More difficult to transition to win-win</a:t>
            </a:r>
          </a:p>
          <a:p>
            <a:r>
              <a:rPr lang="en-US" b="1" dirty="0">
                <a:solidFill>
                  <a:srgbClr val="EA5F2A"/>
                </a:solidFill>
              </a:rPr>
              <a:t>Some supporters may not like your response</a:t>
            </a:r>
          </a:p>
        </p:txBody>
      </p:sp>
      <p:pic>
        <p:nvPicPr>
          <p:cNvPr id="11" name="Content Placeholder 7">
            <a:extLst>
              <a:ext uri="{FF2B5EF4-FFF2-40B4-BE49-F238E27FC236}">
                <a16:creationId xmlns:a16="http://schemas.microsoft.com/office/drawing/2014/main" id="{BEE0BD60-DE97-C2AD-C958-97F526DF7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887" y="1690688"/>
            <a:ext cx="5183188" cy="4285710"/>
          </a:xfrm>
          <a:prstGeom prst="rect">
            <a:avLst/>
          </a:prstGeom>
        </p:spPr>
      </p:pic>
    </p:spTree>
    <p:extLst>
      <p:ext uri="{BB962C8B-B14F-4D97-AF65-F5344CB8AC3E}">
        <p14:creationId xmlns:p14="http://schemas.microsoft.com/office/powerpoint/2010/main" val="3415010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B508-19B3-208D-B1B1-56360C38D53D}"/>
              </a:ext>
            </a:extLst>
          </p:cNvPr>
          <p:cNvSpPr>
            <a:spLocks noGrp="1"/>
          </p:cNvSpPr>
          <p:nvPr>
            <p:ph type="title"/>
          </p:nvPr>
        </p:nvSpPr>
        <p:spPr/>
        <p:txBody>
          <a:bodyPr/>
          <a:lstStyle/>
          <a:p>
            <a:r>
              <a:rPr lang="en-US" dirty="0"/>
              <a:t>Force</a:t>
            </a:r>
          </a:p>
        </p:txBody>
      </p:sp>
      <p:pic>
        <p:nvPicPr>
          <p:cNvPr id="5" name="Content Placeholder 4">
            <a:extLst>
              <a:ext uri="{FF2B5EF4-FFF2-40B4-BE49-F238E27FC236}">
                <a16:creationId xmlns:a16="http://schemas.microsoft.com/office/drawing/2014/main" id="{1F0BB595-693C-8410-93E9-AC548854BC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6" name="TextBox 5">
            <a:extLst>
              <a:ext uri="{FF2B5EF4-FFF2-40B4-BE49-F238E27FC236}">
                <a16:creationId xmlns:a16="http://schemas.microsoft.com/office/drawing/2014/main" id="{5B2D35C6-BF55-CA1B-4F65-F1CE0BDAC9E8}"/>
              </a:ext>
            </a:extLst>
          </p:cNvPr>
          <p:cNvSpPr txBox="1"/>
          <p:nvPr/>
        </p:nvSpPr>
        <p:spPr>
          <a:xfrm>
            <a:off x="7817005" y="3376196"/>
            <a:ext cx="3536795" cy="2800767"/>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Directing</a:t>
            </a:r>
          </a:p>
          <a:p>
            <a:pPr algn="r"/>
            <a:r>
              <a:rPr lang="en-US" sz="4400" dirty="0">
                <a:latin typeface="Kamerik205 8" panose="020B0803030600020004" pitchFamily="34" charset="0"/>
                <a:ea typeface="+mj-ea"/>
                <a:cs typeface="+mj-cs"/>
              </a:rPr>
              <a:t>Competing</a:t>
            </a:r>
          </a:p>
          <a:p>
            <a:pPr algn="r"/>
            <a:r>
              <a:rPr lang="en-US" sz="4400" dirty="0">
                <a:latin typeface="Kamerik205 8" panose="020B0803030600020004" pitchFamily="34" charset="0"/>
                <a:ea typeface="+mj-ea"/>
                <a:cs typeface="+mj-cs"/>
              </a:rPr>
              <a:t>Controlling</a:t>
            </a:r>
          </a:p>
          <a:p>
            <a:pPr algn="r"/>
            <a:r>
              <a:rPr lang="en-US" sz="4400" dirty="0">
                <a:latin typeface="Kamerik205 8" panose="020B0803030600020004" pitchFamily="34" charset="0"/>
                <a:ea typeface="+mj-ea"/>
                <a:cs typeface="+mj-cs"/>
              </a:rPr>
              <a:t>Dominating</a:t>
            </a:r>
          </a:p>
        </p:txBody>
      </p:sp>
    </p:spTree>
    <p:extLst>
      <p:ext uri="{BB962C8B-B14F-4D97-AF65-F5344CB8AC3E}">
        <p14:creationId xmlns:p14="http://schemas.microsoft.com/office/powerpoint/2010/main" val="184316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right)">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0747-AC4A-512F-9137-C3CDA69C4815}"/>
              </a:ext>
            </a:extLst>
          </p:cNvPr>
          <p:cNvSpPr>
            <a:spLocks noGrp="1"/>
          </p:cNvSpPr>
          <p:nvPr>
            <p:ph type="title"/>
          </p:nvPr>
        </p:nvSpPr>
        <p:spPr/>
        <p:txBody>
          <a:bodyPr/>
          <a:lstStyle/>
          <a:p>
            <a:r>
              <a:rPr lang="en-US" dirty="0"/>
              <a:t>Force</a:t>
            </a:r>
          </a:p>
        </p:txBody>
      </p:sp>
      <p:pic>
        <p:nvPicPr>
          <p:cNvPr id="6" name="Content Placeholder 5">
            <a:extLst>
              <a:ext uri="{FF2B5EF4-FFF2-40B4-BE49-F238E27FC236}">
                <a16:creationId xmlns:a16="http://schemas.microsoft.com/office/drawing/2014/main" id="{BA29A29B-A8B4-33F3-E4FA-90C93DEA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80603E0B-C3DB-EA72-CF5D-5DA3CF3F72E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b="1" dirty="0">
                <a:solidFill>
                  <a:srgbClr val="EA5F2A"/>
                </a:solidFill>
              </a:rPr>
              <a:t>Pushing viewpoint at expense of another</a:t>
            </a:r>
          </a:p>
        </p:txBody>
      </p:sp>
    </p:spTree>
    <p:extLst>
      <p:ext uri="{BB962C8B-B14F-4D97-AF65-F5344CB8AC3E}">
        <p14:creationId xmlns:p14="http://schemas.microsoft.com/office/powerpoint/2010/main" val="4278457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0747-AC4A-512F-9137-C3CDA69C4815}"/>
              </a:ext>
            </a:extLst>
          </p:cNvPr>
          <p:cNvSpPr>
            <a:spLocks noGrp="1"/>
          </p:cNvSpPr>
          <p:nvPr>
            <p:ph type="title"/>
          </p:nvPr>
        </p:nvSpPr>
        <p:spPr/>
        <p:txBody>
          <a:bodyPr/>
          <a:lstStyle/>
          <a:p>
            <a:r>
              <a:rPr lang="en-US" dirty="0"/>
              <a:t>Force</a:t>
            </a:r>
          </a:p>
        </p:txBody>
      </p:sp>
      <p:pic>
        <p:nvPicPr>
          <p:cNvPr id="6" name="Content Placeholder 5">
            <a:extLst>
              <a:ext uri="{FF2B5EF4-FFF2-40B4-BE49-F238E27FC236}">
                <a16:creationId xmlns:a16="http://schemas.microsoft.com/office/drawing/2014/main" id="{BA29A29B-A8B4-33F3-E4FA-90C93DEA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80603E0B-C3DB-EA72-CF5D-5DA3CF3F72E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dirty="0"/>
              <a:t>Pushing viewpoint at expense of another</a:t>
            </a:r>
          </a:p>
          <a:p>
            <a:pPr marL="285750" indent="-285750">
              <a:buFont typeface="Arial" panose="020B0604020202020204" pitchFamily="34" charset="0"/>
              <a:buChar char="•"/>
            </a:pPr>
            <a:r>
              <a:rPr lang="en-US" sz="3200" b="1" dirty="0">
                <a:solidFill>
                  <a:srgbClr val="EA5F2A"/>
                </a:solidFill>
              </a:rPr>
              <a:t>Assertiveness is hallmark</a:t>
            </a:r>
          </a:p>
        </p:txBody>
      </p:sp>
    </p:spTree>
    <p:extLst>
      <p:ext uri="{BB962C8B-B14F-4D97-AF65-F5344CB8AC3E}">
        <p14:creationId xmlns:p14="http://schemas.microsoft.com/office/powerpoint/2010/main" val="36093207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0747-AC4A-512F-9137-C3CDA69C4815}"/>
              </a:ext>
            </a:extLst>
          </p:cNvPr>
          <p:cNvSpPr>
            <a:spLocks noGrp="1"/>
          </p:cNvSpPr>
          <p:nvPr>
            <p:ph type="title"/>
          </p:nvPr>
        </p:nvSpPr>
        <p:spPr/>
        <p:txBody>
          <a:bodyPr/>
          <a:lstStyle/>
          <a:p>
            <a:r>
              <a:rPr lang="en-US" dirty="0"/>
              <a:t>Force</a:t>
            </a:r>
          </a:p>
        </p:txBody>
      </p:sp>
      <p:pic>
        <p:nvPicPr>
          <p:cNvPr id="6" name="Content Placeholder 5">
            <a:extLst>
              <a:ext uri="{FF2B5EF4-FFF2-40B4-BE49-F238E27FC236}">
                <a16:creationId xmlns:a16="http://schemas.microsoft.com/office/drawing/2014/main" id="{BA29A29B-A8B4-33F3-E4FA-90C93DEA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80603E0B-C3DB-EA72-CF5D-5DA3CF3F72E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dirty="0"/>
              <a:t>Pushing viewpoint at expense of another</a:t>
            </a:r>
          </a:p>
          <a:p>
            <a:pPr marL="285750" indent="-285750">
              <a:buFont typeface="Arial" panose="020B0604020202020204" pitchFamily="34" charset="0"/>
              <a:buChar char="•"/>
            </a:pPr>
            <a:r>
              <a:rPr lang="en-US" sz="3200" dirty="0"/>
              <a:t>Assertiveness is hallmark</a:t>
            </a:r>
          </a:p>
          <a:p>
            <a:pPr marL="285750" indent="-285750">
              <a:buFont typeface="Arial" panose="020B0604020202020204" pitchFamily="34" charset="0"/>
              <a:buChar char="•"/>
            </a:pPr>
            <a:r>
              <a:rPr lang="en-US" sz="3200" b="1" dirty="0">
                <a:solidFill>
                  <a:srgbClr val="EA5F2A"/>
                </a:solidFill>
              </a:rPr>
              <a:t>Addresses conflict head-on</a:t>
            </a:r>
          </a:p>
        </p:txBody>
      </p:sp>
      <p:sp>
        <p:nvSpPr>
          <p:cNvPr id="3" name="Rectangle 2">
            <a:extLst>
              <a:ext uri="{FF2B5EF4-FFF2-40B4-BE49-F238E27FC236}">
                <a16:creationId xmlns:a16="http://schemas.microsoft.com/office/drawing/2014/main" id="{3AAF7A71-12C2-53A7-3447-25C92BCF40EA}"/>
              </a:ext>
            </a:extLst>
          </p:cNvPr>
          <p:cNvSpPr/>
          <p:nvPr/>
        </p:nvSpPr>
        <p:spPr>
          <a:xfrm>
            <a:off x="839788" y="25884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Tree>
    <p:extLst>
      <p:ext uri="{BB962C8B-B14F-4D97-AF65-F5344CB8AC3E}">
        <p14:creationId xmlns:p14="http://schemas.microsoft.com/office/powerpoint/2010/main" val="299848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b="1" dirty="0">
                <a:solidFill>
                  <a:srgbClr val="EA5F2A"/>
                </a:solidFill>
              </a:rPr>
              <a:t>Other methods do not work</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1375843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dirty="0"/>
              <a:t>Other methods do not work</a:t>
            </a:r>
          </a:p>
          <a:p>
            <a:r>
              <a:rPr lang="en-US" b="1" dirty="0">
                <a:solidFill>
                  <a:srgbClr val="EA5F2A"/>
                </a:solidFill>
              </a:rPr>
              <a:t>Stand up for your rights</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921541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dirty="0"/>
              <a:t>Other methods do not work</a:t>
            </a:r>
          </a:p>
          <a:p>
            <a:r>
              <a:rPr lang="en-US" dirty="0"/>
              <a:t>Stand up for your rights</a:t>
            </a:r>
          </a:p>
          <a:p>
            <a:r>
              <a:rPr lang="en-US" b="1" dirty="0">
                <a:solidFill>
                  <a:srgbClr val="EA5F2A"/>
                </a:solidFill>
              </a:rPr>
              <a:t>Quick resolution is required</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725248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dirty="0"/>
              <a:t>Other methods do not work</a:t>
            </a:r>
          </a:p>
          <a:p>
            <a:r>
              <a:rPr lang="en-US" dirty="0"/>
              <a:t>Stand up for your rights</a:t>
            </a:r>
          </a:p>
          <a:p>
            <a:r>
              <a:rPr lang="en-US" dirty="0"/>
              <a:t>Quick resolution is required</a:t>
            </a:r>
          </a:p>
          <a:p>
            <a:r>
              <a:rPr lang="en-US" b="1" dirty="0">
                <a:solidFill>
                  <a:srgbClr val="EA5F2A"/>
                </a:solidFill>
              </a:rPr>
              <a:t>Last resort to long-lasting conflict</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35417316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FE82-CC04-5A7A-71B9-4DCFBD5C1FF6}"/>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CA87AD74-1427-FBE0-A58D-624ED52A162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5E8F3675-9D91-7488-9548-A16A8D4AF9EF}"/>
              </a:ext>
            </a:extLst>
          </p:cNvPr>
          <p:cNvSpPr>
            <a:spLocks noGrp="1"/>
          </p:cNvSpPr>
          <p:nvPr>
            <p:ph sz="half" idx="2"/>
          </p:nvPr>
        </p:nvSpPr>
        <p:spPr/>
        <p:txBody>
          <a:bodyPr/>
          <a:lstStyle/>
          <a:p>
            <a:r>
              <a:rPr lang="en-US" b="1" dirty="0">
                <a:solidFill>
                  <a:srgbClr val="EA5F2A"/>
                </a:solidFill>
              </a:rPr>
              <a:t>Quick resolution</a:t>
            </a:r>
          </a:p>
        </p:txBody>
      </p:sp>
      <p:pic>
        <p:nvPicPr>
          <p:cNvPr id="7" name="Picture 6">
            <a:extLst>
              <a:ext uri="{FF2B5EF4-FFF2-40B4-BE49-F238E27FC236}">
                <a16:creationId xmlns:a16="http://schemas.microsoft.com/office/drawing/2014/main" id="{64E12BDF-8C4A-1394-6880-8CF466509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508500"/>
          </a:xfrm>
          <a:prstGeom prst="rect">
            <a:avLst/>
          </a:prstGeom>
        </p:spPr>
      </p:pic>
    </p:spTree>
    <p:extLst>
      <p:ext uri="{BB962C8B-B14F-4D97-AF65-F5344CB8AC3E}">
        <p14:creationId xmlns:p14="http://schemas.microsoft.com/office/powerpoint/2010/main" val="37792488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FE82-CC04-5A7A-71B9-4DCFBD5C1FF6}"/>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CA87AD74-1427-FBE0-A58D-624ED52A162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5E8F3675-9D91-7488-9548-A16A8D4AF9EF}"/>
              </a:ext>
            </a:extLst>
          </p:cNvPr>
          <p:cNvSpPr>
            <a:spLocks noGrp="1"/>
          </p:cNvSpPr>
          <p:nvPr>
            <p:ph sz="half" idx="2"/>
          </p:nvPr>
        </p:nvSpPr>
        <p:spPr/>
        <p:txBody>
          <a:bodyPr/>
          <a:lstStyle/>
          <a:p>
            <a:r>
              <a:rPr lang="en-US" dirty="0"/>
              <a:t>Quick resolution</a:t>
            </a:r>
          </a:p>
          <a:p>
            <a:r>
              <a:rPr lang="en-US" b="1" dirty="0">
                <a:solidFill>
                  <a:srgbClr val="EA5F2A"/>
                </a:solidFill>
              </a:rPr>
              <a:t>Increases self-esteem/respect</a:t>
            </a:r>
          </a:p>
        </p:txBody>
      </p:sp>
      <p:pic>
        <p:nvPicPr>
          <p:cNvPr id="7" name="Picture 6">
            <a:extLst>
              <a:ext uri="{FF2B5EF4-FFF2-40B4-BE49-F238E27FC236}">
                <a16:creationId xmlns:a16="http://schemas.microsoft.com/office/drawing/2014/main" id="{64E12BDF-8C4A-1394-6880-8CF466509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508500"/>
          </a:xfrm>
          <a:prstGeom prst="rect">
            <a:avLst/>
          </a:prstGeom>
        </p:spPr>
      </p:pic>
    </p:spTree>
    <p:extLst>
      <p:ext uri="{BB962C8B-B14F-4D97-AF65-F5344CB8AC3E}">
        <p14:creationId xmlns:p14="http://schemas.microsoft.com/office/powerpoint/2010/main" val="1105835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b="1" dirty="0">
                <a:solidFill>
                  <a:srgbClr val="EA5F2A"/>
                </a:solidFill>
              </a:rPr>
              <a:t>Negatively affect relationship</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176800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dirty="0"/>
              <a:t>Negatively affect relationship</a:t>
            </a:r>
          </a:p>
          <a:p>
            <a:r>
              <a:rPr lang="en-US" b="1" dirty="0">
                <a:solidFill>
                  <a:srgbClr val="EA5F2A"/>
                </a:solidFill>
              </a:rPr>
              <a:t>Opponent reacts in same way</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3703727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dirty="0"/>
              <a:t>Negatively affect relationship</a:t>
            </a:r>
          </a:p>
          <a:p>
            <a:r>
              <a:rPr lang="en-US" dirty="0"/>
              <a:t>Opponent reacts in same way</a:t>
            </a:r>
          </a:p>
          <a:p>
            <a:r>
              <a:rPr lang="en-US" b="1" dirty="0">
                <a:solidFill>
                  <a:srgbClr val="EA5F2A"/>
                </a:solidFill>
              </a:rPr>
              <a:t>Lots of energy</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430889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dirty="0"/>
              <a:t>Negatively affect relationship</a:t>
            </a:r>
          </a:p>
          <a:p>
            <a:r>
              <a:rPr lang="en-US" dirty="0"/>
              <a:t>Opponent reacts in same way</a:t>
            </a:r>
          </a:p>
          <a:p>
            <a:r>
              <a:rPr lang="en-US" dirty="0"/>
              <a:t>Lots of energy</a:t>
            </a:r>
          </a:p>
          <a:p>
            <a:r>
              <a:rPr lang="en-US" b="1" dirty="0">
                <a:solidFill>
                  <a:srgbClr val="EA5F2A"/>
                </a:solidFill>
              </a:rPr>
              <a:t>Cannot take advantage of other side’s position</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3647333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EA87-F317-58F5-B50E-A98E194E6C72}"/>
              </a:ext>
            </a:extLst>
          </p:cNvPr>
          <p:cNvSpPr>
            <a:spLocks noGrp="1"/>
          </p:cNvSpPr>
          <p:nvPr>
            <p:ph type="title"/>
          </p:nvPr>
        </p:nvSpPr>
        <p:spPr/>
        <p:txBody>
          <a:bodyPr/>
          <a:lstStyle/>
          <a:p>
            <a:r>
              <a:rPr lang="en-US" dirty="0"/>
              <a:t>Withdrawal</a:t>
            </a:r>
          </a:p>
        </p:txBody>
      </p:sp>
      <p:pic>
        <p:nvPicPr>
          <p:cNvPr id="5" name="Content Placeholder 4">
            <a:extLst>
              <a:ext uri="{FF2B5EF4-FFF2-40B4-BE49-F238E27FC236}">
                <a16:creationId xmlns:a16="http://schemas.microsoft.com/office/drawing/2014/main" id="{47053895-8359-58AC-4E5B-BFB8EC0D64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6" name="TextBox 5">
            <a:extLst>
              <a:ext uri="{FF2B5EF4-FFF2-40B4-BE49-F238E27FC236}">
                <a16:creationId xmlns:a16="http://schemas.microsoft.com/office/drawing/2014/main" id="{3BB94AC6-4DFD-ADEB-9A5A-A5A7666975BE}"/>
              </a:ext>
            </a:extLst>
          </p:cNvPr>
          <p:cNvSpPr txBox="1"/>
          <p:nvPr/>
        </p:nvSpPr>
        <p:spPr>
          <a:xfrm>
            <a:off x="7872761" y="5407522"/>
            <a:ext cx="3481039" cy="769441"/>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Avoidance</a:t>
            </a:r>
          </a:p>
        </p:txBody>
      </p:sp>
    </p:spTree>
    <p:extLst>
      <p:ext uri="{BB962C8B-B14F-4D97-AF65-F5344CB8AC3E}">
        <p14:creationId xmlns:p14="http://schemas.microsoft.com/office/powerpoint/2010/main" val="33046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F077-496F-A123-8357-01EC404C7C3D}"/>
              </a:ext>
            </a:extLst>
          </p:cNvPr>
          <p:cNvSpPr>
            <a:spLocks noGrp="1"/>
          </p:cNvSpPr>
          <p:nvPr>
            <p:ph type="title"/>
          </p:nvPr>
        </p:nvSpPr>
        <p:spPr/>
        <p:txBody>
          <a:bodyPr/>
          <a:lstStyle/>
          <a:p>
            <a:r>
              <a:rPr lang="en-US" dirty="0"/>
              <a:t>Withdrawal</a:t>
            </a:r>
          </a:p>
        </p:txBody>
      </p:sp>
      <p:pic>
        <p:nvPicPr>
          <p:cNvPr id="6" name="Content Placeholder 5">
            <a:extLst>
              <a:ext uri="{FF2B5EF4-FFF2-40B4-BE49-F238E27FC236}">
                <a16:creationId xmlns:a16="http://schemas.microsoft.com/office/drawing/2014/main" id="{CD39DD19-FB29-7016-EAB9-DF53ECB8B2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641"/>
            <a:ext cx="6172200" cy="4115192"/>
          </a:xfrm>
        </p:spPr>
      </p:pic>
      <p:sp>
        <p:nvSpPr>
          <p:cNvPr id="4" name="Text Placeholder 3">
            <a:extLst>
              <a:ext uri="{FF2B5EF4-FFF2-40B4-BE49-F238E27FC236}">
                <a16:creationId xmlns:a16="http://schemas.microsoft.com/office/drawing/2014/main" id="{97412F32-A73A-86A3-77AE-D73F177908B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b="1" dirty="0">
                <a:solidFill>
                  <a:srgbClr val="EA5F2A"/>
                </a:solidFill>
              </a:rPr>
              <a:t>Retreat or postpone a decision on a problem</a:t>
            </a:r>
          </a:p>
        </p:txBody>
      </p:sp>
    </p:spTree>
    <p:extLst>
      <p:ext uri="{BB962C8B-B14F-4D97-AF65-F5344CB8AC3E}">
        <p14:creationId xmlns:p14="http://schemas.microsoft.com/office/powerpoint/2010/main" val="12056885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F077-496F-A123-8357-01EC404C7C3D}"/>
              </a:ext>
            </a:extLst>
          </p:cNvPr>
          <p:cNvSpPr>
            <a:spLocks noGrp="1"/>
          </p:cNvSpPr>
          <p:nvPr>
            <p:ph type="title"/>
          </p:nvPr>
        </p:nvSpPr>
        <p:spPr/>
        <p:txBody>
          <a:bodyPr/>
          <a:lstStyle/>
          <a:p>
            <a:r>
              <a:rPr lang="en-US" dirty="0"/>
              <a:t>Withdrawal</a:t>
            </a:r>
          </a:p>
        </p:txBody>
      </p:sp>
      <p:pic>
        <p:nvPicPr>
          <p:cNvPr id="6" name="Content Placeholder 5">
            <a:extLst>
              <a:ext uri="{FF2B5EF4-FFF2-40B4-BE49-F238E27FC236}">
                <a16:creationId xmlns:a16="http://schemas.microsoft.com/office/drawing/2014/main" id="{CD39DD19-FB29-7016-EAB9-DF53ECB8B2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641"/>
            <a:ext cx="6172200" cy="4115192"/>
          </a:xfrm>
        </p:spPr>
      </p:pic>
      <p:sp>
        <p:nvSpPr>
          <p:cNvPr id="4" name="Text Placeholder 3">
            <a:extLst>
              <a:ext uri="{FF2B5EF4-FFF2-40B4-BE49-F238E27FC236}">
                <a16:creationId xmlns:a16="http://schemas.microsoft.com/office/drawing/2014/main" id="{97412F32-A73A-86A3-77AE-D73F177908B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Retreat or postpone a decision on a problem</a:t>
            </a:r>
          </a:p>
          <a:p>
            <a:pPr marL="285750" indent="-285750">
              <a:buFont typeface="Arial" panose="020B0604020202020204" pitchFamily="34" charset="0"/>
              <a:buChar char="•"/>
            </a:pPr>
            <a:r>
              <a:rPr lang="en-US" sz="2800" b="1" dirty="0">
                <a:solidFill>
                  <a:srgbClr val="EA5F2A"/>
                </a:solidFill>
              </a:rPr>
              <a:t>Not best choice for resolving conflict</a:t>
            </a:r>
          </a:p>
        </p:txBody>
      </p:sp>
    </p:spTree>
    <p:extLst>
      <p:ext uri="{BB962C8B-B14F-4D97-AF65-F5344CB8AC3E}">
        <p14:creationId xmlns:p14="http://schemas.microsoft.com/office/powerpoint/2010/main" val="3032160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F077-496F-A123-8357-01EC404C7C3D}"/>
              </a:ext>
            </a:extLst>
          </p:cNvPr>
          <p:cNvSpPr>
            <a:spLocks noGrp="1"/>
          </p:cNvSpPr>
          <p:nvPr>
            <p:ph type="title"/>
          </p:nvPr>
        </p:nvSpPr>
        <p:spPr/>
        <p:txBody>
          <a:bodyPr/>
          <a:lstStyle/>
          <a:p>
            <a:r>
              <a:rPr lang="en-US" dirty="0"/>
              <a:t>Withdrawal</a:t>
            </a:r>
          </a:p>
        </p:txBody>
      </p:sp>
      <p:pic>
        <p:nvPicPr>
          <p:cNvPr id="6" name="Content Placeholder 5">
            <a:extLst>
              <a:ext uri="{FF2B5EF4-FFF2-40B4-BE49-F238E27FC236}">
                <a16:creationId xmlns:a16="http://schemas.microsoft.com/office/drawing/2014/main" id="{CD39DD19-FB29-7016-EAB9-DF53ECB8B2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641"/>
            <a:ext cx="6172200" cy="4115192"/>
          </a:xfrm>
        </p:spPr>
      </p:pic>
      <p:sp>
        <p:nvSpPr>
          <p:cNvPr id="4" name="Text Placeholder 3">
            <a:extLst>
              <a:ext uri="{FF2B5EF4-FFF2-40B4-BE49-F238E27FC236}">
                <a16:creationId xmlns:a16="http://schemas.microsoft.com/office/drawing/2014/main" id="{97412F32-A73A-86A3-77AE-D73F177908B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Retreat or postpone a decision on a problem</a:t>
            </a:r>
          </a:p>
          <a:p>
            <a:pPr marL="285750" indent="-285750">
              <a:buFont typeface="Arial" panose="020B0604020202020204" pitchFamily="34" charset="0"/>
              <a:buChar char="•"/>
            </a:pPr>
            <a:r>
              <a:rPr lang="en-US" sz="2800" dirty="0"/>
              <a:t>Not best choice for resolving conflict</a:t>
            </a:r>
          </a:p>
          <a:p>
            <a:pPr marL="285750" indent="-285750">
              <a:buFont typeface="Arial" panose="020B0604020202020204" pitchFamily="34" charset="0"/>
              <a:buChar char="•"/>
            </a:pPr>
            <a:r>
              <a:rPr lang="en-US" sz="2800" b="1" dirty="0">
                <a:solidFill>
                  <a:srgbClr val="EA5F2A"/>
                </a:solidFill>
              </a:rPr>
              <a:t>Not giving up – sidestepping or postponing</a:t>
            </a:r>
          </a:p>
        </p:txBody>
      </p:sp>
    </p:spTree>
    <p:extLst>
      <p:ext uri="{BB962C8B-B14F-4D97-AF65-F5344CB8AC3E}">
        <p14:creationId xmlns:p14="http://schemas.microsoft.com/office/powerpoint/2010/main" val="39215321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b="1" dirty="0">
                <a:solidFill>
                  <a:srgbClr val="EA5F2A"/>
                </a:solidFill>
              </a:rPr>
              <a:t>Trivial issue not worth effort</a:t>
            </a:r>
          </a:p>
        </p:txBody>
      </p:sp>
    </p:spTree>
    <p:extLst>
      <p:ext uri="{BB962C8B-B14F-4D97-AF65-F5344CB8AC3E}">
        <p14:creationId xmlns:p14="http://schemas.microsoft.com/office/powerpoint/2010/main" val="29133368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b="1" dirty="0">
                <a:solidFill>
                  <a:srgbClr val="EA5F2A"/>
                </a:solidFill>
              </a:rPr>
              <a:t>More important pressing issues</a:t>
            </a:r>
          </a:p>
        </p:txBody>
      </p:sp>
    </p:spTree>
    <p:extLst>
      <p:ext uri="{BB962C8B-B14F-4D97-AF65-F5344CB8AC3E}">
        <p14:creationId xmlns:p14="http://schemas.microsoft.com/office/powerpoint/2010/main" val="35483861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b="1" dirty="0">
                <a:solidFill>
                  <a:srgbClr val="EA5F2A"/>
                </a:solidFill>
              </a:rPr>
              <a:t>When postponing response is beneficial</a:t>
            </a:r>
          </a:p>
        </p:txBody>
      </p:sp>
    </p:spTree>
    <p:extLst>
      <p:ext uri="{BB962C8B-B14F-4D97-AF65-F5344CB8AC3E}">
        <p14:creationId xmlns:p14="http://schemas.microsoft.com/office/powerpoint/2010/main" val="1209614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dirty="0"/>
              <a:t>When postponing response is beneficial</a:t>
            </a:r>
          </a:p>
          <a:p>
            <a:r>
              <a:rPr lang="en-US" b="1" dirty="0">
                <a:solidFill>
                  <a:srgbClr val="EA5F2A"/>
                </a:solidFill>
              </a:rPr>
              <a:t>No chance of getting concerns met</a:t>
            </a:r>
          </a:p>
        </p:txBody>
      </p:sp>
    </p:spTree>
    <p:extLst>
      <p:ext uri="{BB962C8B-B14F-4D97-AF65-F5344CB8AC3E}">
        <p14:creationId xmlns:p14="http://schemas.microsoft.com/office/powerpoint/2010/main" val="37044006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dirty="0"/>
              <a:t>When postponing response is beneficial</a:t>
            </a:r>
          </a:p>
          <a:p>
            <a:r>
              <a:rPr lang="en-US" dirty="0"/>
              <a:t>No chance of getting concerns met</a:t>
            </a:r>
          </a:p>
          <a:p>
            <a:r>
              <a:rPr lang="en-US" b="1" dirty="0">
                <a:solidFill>
                  <a:srgbClr val="EA5F2A"/>
                </a:solidFill>
              </a:rPr>
              <a:t>Have to deal with hostility</a:t>
            </a:r>
          </a:p>
        </p:txBody>
      </p:sp>
    </p:spTree>
    <p:extLst>
      <p:ext uri="{BB962C8B-B14F-4D97-AF65-F5344CB8AC3E}">
        <p14:creationId xmlns:p14="http://schemas.microsoft.com/office/powerpoint/2010/main" val="36229835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dirty="0"/>
              <a:t>When postponing response is beneficial</a:t>
            </a:r>
          </a:p>
          <a:p>
            <a:r>
              <a:rPr lang="en-US" dirty="0"/>
              <a:t>No chance of getting concerns met</a:t>
            </a:r>
          </a:p>
          <a:p>
            <a:r>
              <a:rPr lang="en-US" dirty="0"/>
              <a:t>Have to deal with hostility</a:t>
            </a:r>
          </a:p>
          <a:p>
            <a:r>
              <a:rPr lang="en-US" b="1" dirty="0">
                <a:solidFill>
                  <a:srgbClr val="EA5F2A"/>
                </a:solidFill>
              </a:rPr>
              <a:t>Unable to handle conflict</a:t>
            </a:r>
          </a:p>
        </p:txBody>
      </p:sp>
    </p:spTree>
    <p:extLst>
      <p:ext uri="{BB962C8B-B14F-4D97-AF65-F5344CB8AC3E}">
        <p14:creationId xmlns:p14="http://schemas.microsoft.com/office/powerpoint/2010/main" val="5915861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b="1" dirty="0">
                <a:solidFill>
                  <a:srgbClr val="EA5F2A"/>
                </a:solidFill>
              </a:rPr>
              <a:t>Postpone until you are in a more favorable circumstance</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2708896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dirty="0"/>
              <a:t>Postpone until you are in a more favorable circumstance</a:t>
            </a:r>
          </a:p>
          <a:p>
            <a:r>
              <a:rPr lang="en-US" b="1" dirty="0">
                <a:solidFill>
                  <a:srgbClr val="EA5F2A"/>
                </a:solidFill>
              </a:rPr>
              <a:t>Low stress approach</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13720507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dirty="0"/>
              <a:t>Postpone until you are in a more favorable circumstance</a:t>
            </a:r>
          </a:p>
          <a:p>
            <a:r>
              <a:rPr lang="en-US" dirty="0"/>
              <a:t>Low stress approach</a:t>
            </a:r>
          </a:p>
          <a:p>
            <a:r>
              <a:rPr lang="en-US" b="1" dirty="0">
                <a:solidFill>
                  <a:srgbClr val="EA5F2A"/>
                </a:solidFill>
              </a:rPr>
              <a:t>Ability/time to focus on more important/urgent issues</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2464203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dirty="0"/>
              <a:t>Postpone until you are in a more favorable circumstance</a:t>
            </a:r>
          </a:p>
          <a:p>
            <a:r>
              <a:rPr lang="en-US" dirty="0"/>
              <a:t>Low stress approach</a:t>
            </a:r>
          </a:p>
          <a:p>
            <a:r>
              <a:rPr lang="en-US" dirty="0"/>
              <a:t>Ability/time to focus on more important/urgent issues</a:t>
            </a:r>
          </a:p>
          <a:p>
            <a:r>
              <a:rPr lang="en-US" b="1" dirty="0">
                <a:solidFill>
                  <a:srgbClr val="EA5F2A"/>
                </a:solidFill>
              </a:rPr>
              <a:t>Time to be better prepared</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1575903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C5A7-0985-C50D-6A7A-D752DBAD2D12}"/>
              </a:ext>
            </a:extLst>
          </p:cNvPr>
          <p:cNvSpPr>
            <a:spLocks noGrp="1"/>
          </p:cNvSpPr>
          <p:nvPr>
            <p:ph type="title"/>
          </p:nvPr>
        </p:nvSpPr>
        <p:spPr/>
        <p:txBody>
          <a:bodyPr/>
          <a:lstStyle/>
          <a:p>
            <a:r>
              <a:rPr lang="en-US" dirty="0"/>
              <a:t>Withdrawal</a:t>
            </a:r>
          </a:p>
        </p:txBody>
      </p:sp>
      <p:sp>
        <p:nvSpPr>
          <p:cNvPr id="5" name="Text Placeholder 4">
            <a:extLst>
              <a:ext uri="{FF2B5EF4-FFF2-40B4-BE49-F238E27FC236}">
                <a16:creationId xmlns:a16="http://schemas.microsoft.com/office/drawing/2014/main" id="{EA64CD14-B888-4C2F-3CEA-6EC763796AF3}"/>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8B934877-1E76-E93A-77F6-32614857E294}"/>
              </a:ext>
            </a:extLst>
          </p:cNvPr>
          <p:cNvSpPr>
            <a:spLocks noGrp="1"/>
          </p:cNvSpPr>
          <p:nvPr>
            <p:ph sz="quarter" idx="4"/>
          </p:nvPr>
        </p:nvSpPr>
        <p:spPr/>
        <p:txBody>
          <a:bodyPr/>
          <a:lstStyle/>
          <a:p>
            <a:r>
              <a:rPr lang="en-US" b="1" dirty="0">
                <a:solidFill>
                  <a:srgbClr val="EA5F2A"/>
                </a:solidFill>
              </a:rPr>
              <a:t>Lead to weaking or losing position</a:t>
            </a:r>
          </a:p>
        </p:txBody>
      </p:sp>
      <p:pic>
        <p:nvPicPr>
          <p:cNvPr id="7" name="Content Placeholder 7">
            <a:extLst>
              <a:ext uri="{FF2B5EF4-FFF2-40B4-BE49-F238E27FC236}">
                <a16:creationId xmlns:a16="http://schemas.microsoft.com/office/drawing/2014/main" id="{3B14DCD6-68C6-910E-8A00-41E7B79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57787" cy="4498975"/>
          </a:xfrm>
          <a:prstGeom prst="rect">
            <a:avLst/>
          </a:prstGeom>
        </p:spPr>
      </p:pic>
    </p:spTree>
    <p:extLst>
      <p:ext uri="{BB962C8B-B14F-4D97-AF65-F5344CB8AC3E}">
        <p14:creationId xmlns:p14="http://schemas.microsoft.com/office/powerpoint/2010/main" val="2727502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C5A7-0985-C50D-6A7A-D752DBAD2D12}"/>
              </a:ext>
            </a:extLst>
          </p:cNvPr>
          <p:cNvSpPr>
            <a:spLocks noGrp="1"/>
          </p:cNvSpPr>
          <p:nvPr>
            <p:ph type="title"/>
          </p:nvPr>
        </p:nvSpPr>
        <p:spPr/>
        <p:txBody>
          <a:bodyPr/>
          <a:lstStyle/>
          <a:p>
            <a:r>
              <a:rPr lang="en-US" dirty="0"/>
              <a:t>Withdrawal</a:t>
            </a:r>
          </a:p>
        </p:txBody>
      </p:sp>
      <p:sp>
        <p:nvSpPr>
          <p:cNvPr id="5" name="Text Placeholder 4">
            <a:extLst>
              <a:ext uri="{FF2B5EF4-FFF2-40B4-BE49-F238E27FC236}">
                <a16:creationId xmlns:a16="http://schemas.microsoft.com/office/drawing/2014/main" id="{EA64CD14-B888-4C2F-3CEA-6EC763796AF3}"/>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8B934877-1E76-E93A-77F6-32614857E294}"/>
              </a:ext>
            </a:extLst>
          </p:cNvPr>
          <p:cNvSpPr>
            <a:spLocks noGrp="1"/>
          </p:cNvSpPr>
          <p:nvPr>
            <p:ph sz="quarter" idx="4"/>
          </p:nvPr>
        </p:nvSpPr>
        <p:spPr/>
        <p:txBody>
          <a:bodyPr/>
          <a:lstStyle/>
          <a:p>
            <a:r>
              <a:rPr lang="en-US" dirty="0"/>
              <a:t>Lead to weaking or losing position</a:t>
            </a:r>
          </a:p>
          <a:p>
            <a:r>
              <a:rPr lang="en-US" b="1" dirty="0">
                <a:solidFill>
                  <a:srgbClr val="EA5F2A"/>
                </a:solidFill>
              </a:rPr>
              <a:t>Interpreted as agreement</a:t>
            </a:r>
          </a:p>
        </p:txBody>
      </p:sp>
      <p:pic>
        <p:nvPicPr>
          <p:cNvPr id="7" name="Content Placeholder 7">
            <a:extLst>
              <a:ext uri="{FF2B5EF4-FFF2-40B4-BE49-F238E27FC236}">
                <a16:creationId xmlns:a16="http://schemas.microsoft.com/office/drawing/2014/main" id="{3B14DCD6-68C6-910E-8A00-41E7B79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57787" cy="4498975"/>
          </a:xfrm>
          <a:prstGeom prst="rect">
            <a:avLst/>
          </a:prstGeom>
        </p:spPr>
      </p:pic>
    </p:spTree>
    <p:extLst>
      <p:ext uri="{BB962C8B-B14F-4D97-AF65-F5344CB8AC3E}">
        <p14:creationId xmlns:p14="http://schemas.microsoft.com/office/powerpoint/2010/main" val="11260690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C5A7-0985-C50D-6A7A-D752DBAD2D12}"/>
              </a:ext>
            </a:extLst>
          </p:cNvPr>
          <p:cNvSpPr>
            <a:spLocks noGrp="1"/>
          </p:cNvSpPr>
          <p:nvPr>
            <p:ph type="title"/>
          </p:nvPr>
        </p:nvSpPr>
        <p:spPr/>
        <p:txBody>
          <a:bodyPr/>
          <a:lstStyle/>
          <a:p>
            <a:r>
              <a:rPr lang="en-US" dirty="0"/>
              <a:t>Withdrawal</a:t>
            </a:r>
          </a:p>
        </p:txBody>
      </p:sp>
      <p:sp>
        <p:nvSpPr>
          <p:cNvPr id="5" name="Text Placeholder 4">
            <a:extLst>
              <a:ext uri="{FF2B5EF4-FFF2-40B4-BE49-F238E27FC236}">
                <a16:creationId xmlns:a16="http://schemas.microsoft.com/office/drawing/2014/main" id="{EA64CD14-B888-4C2F-3CEA-6EC763796AF3}"/>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8B934877-1E76-E93A-77F6-32614857E294}"/>
              </a:ext>
            </a:extLst>
          </p:cNvPr>
          <p:cNvSpPr>
            <a:spLocks noGrp="1"/>
          </p:cNvSpPr>
          <p:nvPr>
            <p:ph sz="quarter" idx="4"/>
          </p:nvPr>
        </p:nvSpPr>
        <p:spPr/>
        <p:txBody>
          <a:bodyPr/>
          <a:lstStyle/>
          <a:p>
            <a:r>
              <a:rPr lang="en-US" dirty="0"/>
              <a:t>Lead to weaking or losing position</a:t>
            </a:r>
          </a:p>
          <a:p>
            <a:r>
              <a:rPr lang="en-US" dirty="0"/>
              <a:t>Interpreted as agreement</a:t>
            </a:r>
          </a:p>
          <a:p>
            <a:r>
              <a:rPr lang="en-US" b="1" dirty="0">
                <a:solidFill>
                  <a:srgbClr val="EA5F2A"/>
                </a:solidFill>
              </a:rPr>
              <a:t>Negatively affect relationship with others</a:t>
            </a:r>
          </a:p>
        </p:txBody>
      </p:sp>
      <p:pic>
        <p:nvPicPr>
          <p:cNvPr id="7" name="Content Placeholder 7">
            <a:extLst>
              <a:ext uri="{FF2B5EF4-FFF2-40B4-BE49-F238E27FC236}">
                <a16:creationId xmlns:a16="http://schemas.microsoft.com/office/drawing/2014/main" id="{3B14DCD6-68C6-910E-8A00-41E7B79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57787" cy="4498975"/>
          </a:xfrm>
          <a:prstGeom prst="rect">
            <a:avLst/>
          </a:prstGeom>
        </p:spPr>
      </p:pic>
    </p:spTree>
    <p:extLst>
      <p:ext uri="{BB962C8B-B14F-4D97-AF65-F5344CB8AC3E}">
        <p14:creationId xmlns:p14="http://schemas.microsoft.com/office/powerpoint/2010/main" val="66625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1120</TotalTime>
  <Words>8052</Words>
  <Application>Microsoft Office PowerPoint</Application>
  <PresentationFormat>Widescreen</PresentationFormat>
  <Paragraphs>814</Paragraphs>
  <Slides>128</Slides>
  <Notes>117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128</vt:i4>
      </vt:variant>
    </vt:vector>
  </HeadingPairs>
  <TitlesOfParts>
    <vt:vector size="133" baseType="lpstr">
      <vt:lpstr>Arial</vt:lpstr>
      <vt:lpstr>Calibri</vt:lpstr>
      <vt:lpstr>Kamerik205 8</vt:lpstr>
      <vt:lpstr>Office Theme</vt:lpstr>
      <vt:lpstr>Custom Design</vt:lpstr>
      <vt:lpstr>PowerPoint Presentation</vt:lpstr>
      <vt:lpstr>PowerPoint Presentation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What is conflict?</vt:lpstr>
      <vt:lpstr>PowerPoint Presentation</vt:lpstr>
      <vt:lpstr>PowerPoint Presentation</vt:lpstr>
      <vt:lpstr>Approaches to Conflict Resolution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Accommodation</vt:lpstr>
      <vt:lpstr>Accommodation</vt:lpstr>
      <vt:lpstr>Accommodation</vt:lpstr>
      <vt:lpstr>Accommodation</vt:lpstr>
      <vt:lpstr>Accommodation</vt:lpstr>
      <vt:lpstr>Accommodation</vt:lpstr>
      <vt:lpstr>Accommodation</vt:lpstr>
      <vt:lpstr>Accommodation</vt:lpstr>
      <vt:lpstr>Accommodation</vt:lpstr>
      <vt:lpstr>Accommodation</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Karpman Drama Triangle</vt:lpstr>
      <vt:lpstr>Karpman Drama Triangle</vt:lpstr>
      <vt:lpstr>Karpman Drama Triangle</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Everyone is different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56</cp:revision>
  <dcterms:created xsi:type="dcterms:W3CDTF">2022-08-27T18:48:09Z</dcterms:created>
  <dcterms:modified xsi:type="dcterms:W3CDTF">2023-02-05T01:07:48Z</dcterms:modified>
</cp:coreProperties>
</file>